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2"/>
  </p:handoutMasterIdLst>
  <p:sldIdLst>
    <p:sldId id="376" r:id="rId3"/>
    <p:sldId id="413" r:id="rId5"/>
    <p:sldId id="380" r:id="rId6"/>
    <p:sldId id="379" r:id="rId7"/>
    <p:sldId id="451" r:id="rId8"/>
    <p:sldId id="452" r:id="rId9"/>
    <p:sldId id="449" r:id="rId10"/>
    <p:sldId id="453" r:id="rId11"/>
    <p:sldId id="454" r:id="rId12"/>
    <p:sldId id="401" r:id="rId13"/>
    <p:sldId id="450" r:id="rId14"/>
    <p:sldId id="455" r:id="rId15"/>
    <p:sldId id="403" r:id="rId16"/>
    <p:sldId id="456" r:id="rId17"/>
    <p:sldId id="406" r:id="rId18"/>
    <p:sldId id="457" r:id="rId19"/>
    <p:sldId id="411" r:id="rId20"/>
    <p:sldId id="395" r:id="rId21"/>
  </p:sldIdLst>
  <p:sldSz cx="12192000" cy="6858000"/>
  <p:notesSz cx="7103745" cy="10234295"/>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4" userDrawn="1">
          <p15:clr>
            <a:srgbClr val="A4A3A4"/>
          </p15:clr>
        </p15:guide>
        <p15:guide id="2" pos="395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28102628" name="hemin251251" initials="h" lastIdx="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4B183"/>
    <a:srgbClr val="64B9C5"/>
    <a:srgbClr val="46268A"/>
    <a:srgbClr val="9A6BBB"/>
    <a:srgbClr val="8A4C97"/>
    <a:srgbClr val="7852A3"/>
    <a:srgbClr val="D82E84"/>
    <a:srgbClr val="71278A"/>
    <a:srgbClr val="E8EB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480" autoAdjust="0"/>
    <p:restoredTop sz="86374"/>
  </p:normalViewPr>
  <p:slideViewPr>
    <p:cSldViewPr snapToGrid="0" showGuides="1">
      <p:cViewPr varScale="1">
        <p:scale>
          <a:sx n="87" d="100"/>
          <a:sy n="87" d="100"/>
        </p:scale>
        <p:origin x="-1036" y="-68"/>
      </p:cViewPr>
      <p:guideLst>
        <p:guide orient="horz" pos="2094"/>
        <p:guide pos="3958"/>
      </p:guideLst>
    </p:cSldViewPr>
  </p:slideViewPr>
  <p:outlineViewPr>
    <p:cViewPr>
      <p:scale>
        <a:sx n="33" d="100"/>
        <a:sy n="33"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7" Type="http://schemas.openxmlformats.org/officeDocument/2006/relationships/tags" Target="tags/tag57.xml"/><Relationship Id="rId26" Type="http://schemas.openxmlformats.org/officeDocument/2006/relationships/commentAuthors" Target="commentAuthors.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C:/Users/Administrator/Desktop/模板1背景.jpg模板1背景"/>
          <p:cNvPicPr>
            <a:picLocks noChangeAspect="1"/>
          </p:cNvPicPr>
          <p:nvPr userDrawn="1"/>
        </p:nvPicPr>
        <p:blipFill>
          <a:blip r:embed="rId2"/>
          <a:srcRect t="3" b="3"/>
          <a:stretch>
            <a:fillRect/>
          </a:stretch>
        </p:blipFill>
        <p:spPr>
          <a:xfrm>
            <a:off x="-635" y="0"/>
            <a:ext cx="12192635" cy="6858000"/>
          </a:xfrm>
          <a:prstGeom prst="rect">
            <a:avLst/>
          </a:prstGeom>
        </p:spPr>
      </p:pic>
      <p:sp>
        <p:nvSpPr>
          <p:cNvPr id="24" name="正文级别 1…"/>
          <p:cNvSpPr txBox="1">
            <a:spLocks noGrp="1"/>
          </p:cNvSpPr>
          <p:nvPr>
            <p:ph type="body" sz="quarter" idx="22" hasCustomPrompt="1"/>
            <p:custDataLst>
              <p:tags r:id="rId3"/>
            </p:custDataLst>
          </p:nvPr>
        </p:nvSpPr>
        <p:spPr>
          <a:xfrm>
            <a:off x="605790" y="2541270"/>
            <a:ext cx="7379970" cy="558165"/>
          </a:xfrm>
          <a:prstGeom prst="rect">
            <a:avLst/>
          </a:prstGeom>
        </p:spPr>
        <p:txBody>
          <a:bodyPr/>
          <a:lstStyle>
            <a:lvl1pPr marL="0" indent="0" defTabSz="825500">
              <a:lnSpc>
                <a:spcPct val="100000"/>
              </a:lnSpc>
              <a:spcBef>
                <a:spcPct val="0"/>
              </a:spcBef>
              <a:buSzTx/>
              <a:buNone/>
              <a:defRPr kumimoji="0" sz="3300" b="0" i="0" u="none" strike="noStrike" kern="0" cap="none" spc="300" normalizeH="0" baseline="0" noProof="1">
                <a:ln>
                  <a:noFill/>
                </a:ln>
                <a:solidFill>
                  <a:srgbClr val="FFFFFF"/>
                </a:solidFill>
                <a:effectLst/>
                <a:uFillTx/>
                <a:latin typeface="微软雅黑" panose="020B0503020204020204" charset="-122"/>
                <a:ea typeface="Microsoft YaHei Regular" panose="020B0503020204020204" charset="-122"/>
                <a:cs typeface="思源黑体 Medium" panose="020B0600000000000000" charset="-122"/>
              </a:defRPr>
            </a:lvl1pPr>
            <a:lvl2pPr marL="0" indent="228600" defTabSz="825500">
              <a:lnSpc>
                <a:spcPct val="100000"/>
              </a:lnSpc>
              <a:spcBef>
                <a:spcPct val="0"/>
              </a:spcBef>
              <a:buSzTx/>
              <a:buNone/>
              <a:defRPr sz="2750" b="1"/>
            </a:lvl2pPr>
            <a:lvl3pPr marL="0" indent="457200" defTabSz="825500">
              <a:lnSpc>
                <a:spcPct val="100000"/>
              </a:lnSpc>
              <a:spcBef>
                <a:spcPct val="0"/>
              </a:spcBef>
              <a:buSzTx/>
              <a:buNone/>
              <a:defRPr sz="2750" b="1"/>
            </a:lvl3pPr>
            <a:lvl4pPr marL="0" indent="685800" defTabSz="825500">
              <a:lnSpc>
                <a:spcPct val="100000"/>
              </a:lnSpc>
              <a:spcBef>
                <a:spcPct val="0"/>
              </a:spcBef>
              <a:buSzTx/>
              <a:buNone/>
              <a:defRPr sz="2750" b="1"/>
            </a:lvl4pPr>
            <a:lvl5pPr marL="0" indent="914400" defTabSz="825500">
              <a:lnSpc>
                <a:spcPct val="100000"/>
              </a:lnSpc>
              <a:spcBef>
                <a:spcPct val="0"/>
              </a:spcBef>
              <a:buSzTx/>
              <a:buNone/>
              <a:defRPr sz="2750" b="1"/>
            </a:lvl5pPr>
          </a:lstStyle>
          <a:p>
            <a:r>
              <a:t>演示文稿副标题</a:t>
            </a:r>
          </a:p>
          <a:p>
            <a:pPr lvl="1"/>
          </a:p>
          <a:p>
            <a:pPr lvl="2"/>
          </a:p>
          <a:p>
            <a:pPr lvl="3"/>
          </a:p>
          <a:p>
            <a:pPr lvl="4"/>
          </a:p>
        </p:txBody>
      </p:sp>
      <p:sp>
        <p:nvSpPr>
          <p:cNvPr id="3" name="演示文稿标题"/>
          <p:cNvSpPr txBox="1">
            <a:spLocks noGrp="1"/>
          </p:cNvSpPr>
          <p:nvPr>
            <p:ph type="title" hasCustomPrompt="1"/>
            <p:custDataLst>
              <p:tags r:id="rId4"/>
            </p:custDataLst>
          </p:nvPr>
        </p:nvSpPr>
        <p:spPr>
          <a:xfrm>
            <a:off x="604520" y="1483995"/>
            <a:ext cx="9570720" cy="1003935"/>
          </a:xfrm>
          <a:prstGeom prst="rect">
            <a:avLst/>
          </a:prstGeom>
        </p:spPr>
        <p:txBody>
          <a:bodyPr anchor="b"/>
          <a:lstStyle>
            <a:lvl1pPr marL="0" marR="0" lvl="0" algn="l" defTabSz="2438400" rtl="0" eaLnBrk="1" fontAlgn="auto" latinLnBrk="0" hangingPunct="0">
              <a:lnSpc>
                <a:spcPct val="100000"/>
              </a:lnSpc>
              <a:spcBef>
                <a:spcPts val="0"/>
              </a:spcBef>
              <a:spcAft>
                <a:spcPts val="0"/>
              </a:spcAft>
              <a:buClrTx/>
              <a:buSzTx/>
              <a:buFontTx/>
              <a:buNone/>
              <a:defRPr kumimoji="0" sz="5200" b="1" i="0" u="none" strike="noStrike" kern="0" cap="none" spc="300" normalizeH="0" baseline="0" noProof="1">
                <a:ln>
                  <a:noFill/>
                </a:ln>
                <a:solidFill>
                  <a:srgbClr val="FFFFFF"/>
                </a:solidFill>
                <a:effectLst/>
                <a:uFillTx/>
                <a:latin typeface="Microsoft YaHei Bold" panose="020B0503020204020204" charset="-122"/>
                <a:ea typeface="Microsoft YaHei Bold" panose="020B0503020204020204" charset="-122"/>
                <a:cs typeface="思源黑体" panose="020B0500000000000000" charset="-122"/>
              </a:defRPr>
            </a:lvl1pPr>
          </a:lstStyle>
          <a:p>
            <a:r>
              <a:t>演示文稿标题</a:t>
            </a:r>
          </a:p>
        </p:txBody>
      </p:sp>
      <p:sp>
        <p:nvSpPr>
          <p:cNvPr id="5" name="正文级别 1…"/>
          <p:cNvSpPr txBox="1">
            <a:spLocks noGrp="1"/>
          </p:cNvSpPr>
          <p:nvPr>
            <p:ph type="body" sz="quarter" idx="24" hasCustomPrompt="1"/>
            <p:custDataLst>
              <p:tags r:id="rId5"/>
            </p:custDataLst>
          </p:nvPr>
        </p:nvSpPr>
        <p:spPr>
          <a:xfrm>
            <a:off x="605790" y="3171190"/>
            <a:ext cx="7379970" cy="445135"/>
          </a:xfrm>
          <a:prstGeom prst="rect">
            <a:avLst/>
          </a:prstGeom>
        </p:spPr>
        <p:txBody>
          <a:bodyPr/>
          <a:lstStyle>
            <a:lvl1pPr marL="0" indent="0" algn="l" defTabSz="825500">
              <a:lnSpc>
                <a:spcPct val="100000"/>
              </a:lnSpc>
              <a:spcBef>
                <a:spcPct val="0"/>
              </a:spcBef>
              <a:buSzTx/>
              <a:buNone/>
              <a:defRPr kumimoji="0" sz="1800" b="0" i="0" u="none" strike="noStrike" kern="0" cap="none" spc="300" normalizeH="0" baseline="0" noProof="1">
                <a:ln>
                  <a:noFill/>
                </a:ln>
                <a:solidFill>
                  <a:srgbClr val="FFFFFF"/>
                </a:solidFill>
                <a:effectLst/>
                <a:uFillTx/>
                <a:latin typeface="微软雅黑" panose="020B0503020204020204" charset="-122"/>
                <a:ea typeface="Microsoft YaHei Regular" panose="020B0503020204020204" charset="-122"/>
                <a:cs typeface="思源黑体 Medium" panose="020B0600000000000000" charset="-122"/>
              </a:defRPr>
            </a:lvl1pPr>
            <a:lvl2pPr marL="0" indent="228600" algn="ctr" defTabSz="825500">
              <a:lnSpc>
                <a:spcPct val="100000"/>
              </a:lnSpc>
              <a:spcBef>
                <a:spcPct val="0"/>
              </a:spcBef>
              <a:buSzTx/>
              <a:buNone/>
              <a:defRPr sz="2750" b="1"/>
            </a:lvl2pPr>
            <a:lvl3pPr marL="0" indent="457200" algn="ctr" defTabSz="825500">
              <a:lnSpc>
                <a:spcPct val="100000"/>
              </a:lnSpc>
              <a:spcBef>
                <a:spcPct val="0"/>
              </a:spcBef>
              <a:buSzTx/>
              <a:buNone/>
              <a:defRPr sz="2750" b="1"/>
            </a:lvl3pPr>
            <a:lvl4pPr marL="0" indent="685800" algn="ctr" defTabSz="825500">
              <a:lnSpc>
                <a:spcPct val="100000"/>
              </a:lnSpc>
              <a:spcBef>
                <a:spcPct val="0"/>
              </a:spcBef>
              <a:buSzTx/>
              <a:buNone/>
              <a:defRPr sz="2750" b="1"/>
            </a:lvl4pPr>
            <a:lvl5pPr marL="0" indent="914400" defTabSz="825500">
              <a:lnSpc>
                <a:spcPct val="100000"/>
              </a:lnSpc>
              <a:spcBef>
                <a:spcPct val="0"/>
              </a:spcBef>
              <a:buSzTx/>
              <a:buNone/>
              <a:defRPr sz="2750" b="1"/>
            </a:lvl5pPr>
          </a:lstStyle>
          <a:p>
            <a:r>
              <a:t>演示文稿</a:t>
            </a:r>
            <a:r>
              <a:rPr lang="zh-CN"/>
              <a:t>英文</a:t>
            </a:r>
            <a:r>
              <a:t>标题</a:t>
            </a:r>
          </a:p>
        </p:txBody>
      </p:sp>
      <p:sp>
        <p:nvSpPr>
          <p:cNvPr id="9" name="文本占位符 8"/>
          <p:cNvSpPr>
            <a:spLocks noGrp="1"/>
          </p:cNvSpPr>
          <p:nvPr>
            <p:ph type="body" sz="quarter" idx="23"/>
          </p:nvPr>
        </p:nvSpPr>
        <p:spPr>
          <a:xfrm>
            <a:off x="394335" y="5814695"/>
            <a:ext cx="3949065" cy="220980"/>
          </a:xfrm>
        </p:spPr>
        <p:txBody>
          <a:bodyPr/>
          <a:lstStyle>
            <a:lvl1pPr>
              <a:defRPr>
                <a:solidFill>
                  <a:schemeClr val="bg1"/>
                </a:solidFill>
              </a:defRPr>
            </a:lvl1pPr>
          </a:lstStyle>
          <a:p>
            <a:endParaRPr lang="zh-CN" altLang="en-US" sz="1600">
              <a:latin typeface="方正楷体_GB2312" panose="02000000000000000000" charset="-122"/>
              <a:ea typeface="方正楷体_GB2312" panose="02000000000000000000"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descr="C:/Users/Administrator/Desktop/模板1背景1.jpg模板1背景1"/>
          <p:cNvPicPr>
            <a:picLocks noChangeAspect="1"/>
          </p:cNvPicPr>
          <p:nvPr userDrawn="1"/>
        </p:nvPicPr>
        <p:blipFill>
          <a:blip r:embed="rId2"/>
          <a:srcRect l="212" r="212"/>
          <a:stretch>
            <a:fillRect/>
          </a:stretch>
        </p:blipFill>
        <p:spPr>
          <a:xfrm>
            <a:off x="-5080" y="0"/>
            <a:ext cx="12202160" cy="689229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pic>
        <p:nvPicPr>
          <p:cNvPr id="6" name="图片 5" descr="C:/Users/Administrator/Desktop/模板1背景2.jpg模板1背景2"/>
          <p:cNvPicPr>
            <a:picLocks noChangeAspect="1"/>
          </p:cNvPicPr>
          <p:nvPr userDrawn="1"/>
        </p:nvPicPr>
        <p:blipFill>
          <a:blip r:embed="rId2"/>
          <a:srcRect/>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pic>
        <p:nvPicPr>
          <p:cNvPr id="7" name="图片 6" descr="C:/Users/Administrator/Desktop/模板1背景3.jpg模板1背景3"/>
          <p:cNvPicPr>
            <a:picLocks noChangeAspect="1"/>
          </p:cNvPicPr>
          <p:nvPr userDrawn="1"/>
        </p:nvPicPr>
        <p:blipFill>
          <a:blip r:embed="rId2"/>
          <a:srcRect/>
          <a:stretch>
            <a:fillRect/>
          </a:stretch>
        </p:blipFill>
        <p:spPr>
          <a:xfrm>
            <a:off x="0" y="0"/>
            <a:ext cx="12192000" cy="6858000"/>
          </a:xfrm>
          <a:prstGeom prst="rect">
            <a:avLst/>
          </a:prstGeom>
        </p:spPr>
      </p:pic>
      <p:sp>
        <p:nvSpPr>
          <p:cNvPr id="2" name="标题 1"/>
          <p:cNvSpPr>
            <a:spLocks noGrp="1"/>
          </p:cNvSpPr>
          <p:nvPr>
            <p:ph type="title" hasCustomPrompt="1"/>
            <p:custDataLst>
              <p:tags r:id="rId3"/>
            </p:custDataLst>
          </p:nvPr>
        </p:nvSpPr>
        <p:spPr>
          <a:xfrm>
            <a:off x="854710" y="43815"/>
            <a:ext cx="9626600" cy="544830"/>
          </a:xfrm>
        </p:spPr>
        <p:txBody>
          <a:bodyPr anchor="ctr"/>
          <a:lstStyle>
            <a:lvl1pPr>
              <a:defRPr kumimoji="0" lang="zh-CN" sz="2000" b="0" i="0" u="none" strike="noStrike" kern="0" cap="none" spc="0" normalizeH="0" baseline="0" noProof="1">
                <a:ln>
                  <a:noFill/>
                </a:ln>
                <a:solidFill>
                  <a:schemeClr val="bg1"/>
                </a:solidFill>
                <a:effectLst/>
                <a:uFillTx/>
                <a:latin typeface="微软雅黑" panose="020B0503020204020204" charset="-122"/>
                <a:ea typeface="微软雅黑" panose="020B0503020204020204" charset="-122"/>
                <a:cs typeface="思源黑体" panose="020B0500000000000000" charset="-122"/>
              </a:defRPr>
            </a:lvl1pPr>
          </a:lstStyle>
          <a:p>
            <a:r>
              <a:rPr lang="zh-CN" altLang="en-US" dirty="0"/>
              <a:t>单击此处编辑章节标题</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descr="C:/Users/Administrator/Desktop/模板1背景4.jpg模板1背景4"/>
          <p:cNvPicPr>
            <a:picLocks noChangeAspect="1"/>
          </p:cNvPicPr>
          <p:nvPr userDrawn="1"/>
        </p:nvPicPr>
        <p:blipFill>
          <a:blip r:embed="rId2"/>
          <a:srcRect l="281" r="281"/>
          <a:stretch>
            <a:fillRect/>
          </a:stretch>
        </p:blipFill>
        <p:spPr>
          <a:xfrm>
            <a:off x="0" y="0"/>
            <a:ext cx="12191365" cy="6896100"/>
          </a:xfrm>
          <a:prstGeom prst="rect">
            <a:avLst/>
          </a:prstGeom>
        </p:spPr>
      </p:pic>
      <p:sp>
        <p:nvSpPr>
          <p:cNvPr id="2" name="标题 1"/>
          <p:cNvSpPr>
            <a:spLocks noGrp="1"/>
          </p:cNvSpPr>
          <p:nvPr>
            <p:ph type="title" hasCustomPrompt="1"/>
            <p:custDataLst>
              <p:tags r:id="rId3"/>
            </p:custDataLst>
          </p:nvPr>
        </p:nvSpPr>
        <p:spPr>
          <a:xfrm>
            <a:off x="854710" y="43815"/>
            <a:ext cx="9626600" cy="544830"/>
          </a:xfrm>
        </p:spPr>
        <p:txBody>
          <a:bodyPr anchor="ctr"/>
          <a:lstStyle>
            <a:lvl1pPr>
              <a:defRPr kumimoji="0" lang="zh-CN" sz="2000" b="0" i="0" u="none" strike="noStrike" kern="0" cap="none" spc="0" normalizeH="0" baseline="0" noProof="1">
                <a:ln>
                  <a:noFill/>
                </a:ln>
                <a:solidFill>
                  <a:schemeClr val="bg1"/>
                </a:solidFill>
                <a:effectLst/>
                <a:uFillTx/>
                <a:latin typeface="微软雅黑" panose="020B0503020204020204" charset="-122"/>
                <a:ea typeface="微软雅黑" panose="020B0503020204020204" charset="-122"/>
                <a:cs typeface="思源黑体" panose="020B0500000000000000" charset="-122"/>
              </a:defRPr>
            </a:lvl1pPr>
          </a:lstStyle>
          <a:p>
            <a:r>
              <a:rPr lang="zh-CN" altLang="en-US" dirty="0"/>
              <a:t>单击此处编辑章节标题</a:t>
            </a:r>
            <a:endParaRPr lang="zh-CN" altLang="en-US" dirty="0"/>
          </a:p>
        </p:txBody>
      </p:sp>
      <p:sp>
        <p:nvSpPr>
          <p:cNvPr id="17" name="文本占位符 16"/>
          <p:cNvSpPr>
            <a:spLocks noGrp="1"/>
          </p:cNvSpPr>
          <p:nvPr>
            <p:ph type="body" sz="half" idx="25" hasCustomPrompt="1"/>
            <p:custDataLst>
              <p:tags r:id="rId4"/>
            </p:custDataLst>
          </p:nvPr>
        </p:nvSpPr>
        <p:spPr>
          <a:xfrm>
            <a:off x="73025" y="-208280"/>
            <a:ext cx="855345" cy="845820"/>
          </a:xfrm>
        </p:spPr>
        <p:txBody>
          <a:bodyPr vert="horz" lIns="101600" tIns="0" rIns="82550" bIns="0" rtlCol="0" anchor="ctr" anchorCtr="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3600" b="0" i="0" u="none" strike="noStrike" kern="0" cap="none" spc="0" normalizeH="0" baseline="0" noProof="1" dirty="0">
                <a:ln>
                  <a:noFill/>
                </a:ln>
                <a:solidFill>
                  <a:schemeClr val="bg1"/>
                </a:solidFill>
                <a:effectLst/>
                <a:uFillTx/>
                <a:latin typeface="Microsoft YaHei Regular" panose="020B0503020204020204" charset="-122"/>
                <a:ea typeface="Microsoft YaHei Regular" panose="020B0503020204020204" charset="-122"/>
                <a:cs typeface="思源黑体 Medium" panose="020B0600000000000000" charset="-122"/>
                <a:sym typeface="+mn-ea"/>
              </a:defRPr>
            </a:lvl1pPr>
          </a:lstStyle>
          <a:p>
            <a:pPr lvl="0"/>
            <a:r>
              <a:rPr lang="en-US" altLang="zh-CN">
                <a:sym typeface="+mn-ea"/>
              </a:rPr>
              <a:t>01</a:t>
            </a:r>
            <a:endParaRPr lang="en-US" altLang="zh-CN">
              <a:sym typeface="+mn-ea"/>
            </a:endParaRPr>
          </a:p>
        </p:txBody>
      </p:sp>
      <p:sp>
        <p:nvSpPr>
          <p:cNvPr id="12" name="文本占位符 11"/>
          <p:cNvSpPr>
            <a:spLocks noGrp="1"/>
          </p:cNvSpPr>
          <p:nvPr>
            <p:ph type="body" sz="half" idx="2"/>
            <p:custDataLst>
              <p:tags r:id="rId5"/>
            </p:custDataLst>
          </p:nvPr>
        </p:nvSpPr>
        <p:spPr>
          <a:xfrm>
            <a:off x="1023620" y="1844675"/>
            <a:ext cx="9171305" cy="4150995"/>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0" cap="none" spc="0" normalizeH="0" baseline="0" noProof="1" dirty="0">
                <a:ln>
                  <a:noFill/>
                </a:ln>
                <a:solidFill>
                  <a:schemeClr val="tx1"/>
                </a:solidFill>
                <a:effectLst/>
                <a:uFillTx/>
                <a:latin typeface="Microsoft YaHei Regular" panose="020B0503020204020204" charset="-122"/>
                <a:ea typeface="Microsoft YaHei Regular" panose="020B0503020204020204" charset="-122"/>
                <a:cs typeface="思源黑体 Medium" panose="020B0600000000000000" charset="-122"/>
                <a:sym typeface="+mn-ea"/>
              </a:defRPr>
            </a:lvl1pPr>
          </a:lstStyle>
          <a:p>
            <a:pPr lvl="0"/>
            <a:r>
              <a:rPr>
                <a:sym typeface="+mn-ea"/>
              </a:rPr>
              <a:t>单击此处编辑母版文本样式</a:t>
            </a:r>
            <a:endParaRPr>
              <a:sym typeface="+mn-ea"/>
            </a:endParaRPr>
          </a:p>
        </p:txBody>
      </p:sp>
      <p:sp>
        <p:nvSpPr>
          <p:cNvPr id="15" name="文本占位符 14"/>
          <p:cNvSpPr>
            <a:spLocks noGrp="1"/>
          </p:cNvSpPr>
          <p:nvPr>
            <p:ph type="body" sz="half" idx="24" hasCustomPrompt="1"/>
            <p:custDataLst>
              <p:tags r:id="rId6"/>
            </p:custDataLst>
          </p:nvPr>
        </p:nvSpPr>
        <p:spPr>
          <a:xfrm>
            <a:off x="880110" y="980440"/>
            <a:ext cx="5038090" cy="606425"/>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Clr>
                <a:srgbClr val="7030A0"/>
              </a:buClr>
              <a:buSzPct val="90000"/>
              <a:buFont typeface="Wingdings" panose="05000000000000000000" charset="0"/>
              <a:buChar char=""/>
              <a:defRPr kumimoji="0" lang="zh-CN" altLang="en-US" sz="2800" b="1" i="0" u="none" strike="noStrike" kern="0" cap="none" spc="0" normalizeH="0" baseline="0" noProof="1" dirty="0">
                <a:ln>
                  <a:noFill/>
                </a:ln>
                <a:solidFill>
                  <a:schemeClr val="tx1">
                    <a:lumMod val="50000"/>
                  </a:schemeClr>
                </a:solidFill>
                <a:effectLst/>
                <a:uFillTx/>
                <a:latin typeface="Microsoft YaHei Bold" panose="020B0503020204020204" charset="-122"/>
                <a:ea typeface="Microsoft YaHei Bold" panose="020B0503020204020204" charset="-122"/>
                <a:cs typeface="思源黑体 Medium" panose="020B0600000000000000" charset="-122"/>
                <a:sym typeface="+mn-ea"/>
              </a:defRPr>
            </a:lvl1pPr>
          </a:lstStyle>
          <a:p>
            <a:pPr lvl="0"/>
            <a:r>
              <a:rPr lang="en-US" altLang="zh-CN">
                <a:sym typeface="+mn-ea"/>
              </a:rPr>
              <a:t> </a:t>
            </a:r>
            <a:r>
              <a:rPr>
                <a:sym typeface="+mn-ea"/>
              </a:rPr>
              <a:t>单击此处编辑内文标题</a:t>
            </a:r>
            <a:endParaRPr>
              <a:sym typeface="+mn-e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854710" y="43815"/>
            <a:ext cx="9626600" cy="544830"/>
          </a:xfrm>
        </p:spPr>
        <p:txBody>
          <a:bodyPr anchor="ctr"/>
          <a:lstStyle>
            <a:lvl1pPr>
              <a:defRPr kumimoji="0" lang="zh-CN" sz="2000" b="0" i="0" u="none" strike="noStrike" kern="0" cap="none" spc="0" normalizeH="0" baseline="0" noProof="1">
                <a:ln>
                  <a:noFill/>
                </a:ln>
                <a:solidFill>
                  <a:schemeClr val="bg1"/>
                </a:solidFill>
                <a:effectLst/>
                <a:uFillTx/>
                <a:latin typeface="微软雅黑" panose="020B0503020204020204" charset="-122"/>
                <a:ea typeface="微软雅黑" panose="020B0503020204020204" charset="-122"/>
                <a:cs typeface="思源黑体" panose="020B0500000000000000" charset="-122"/>
              </a:defRPr>
            </a:lvl1pPr>
          </a:lstStyle>
          <a:p>
            <a:r>
              <a:rPr lang="zh-CN" altLang="en-US" dirty="0"/>
              <a:t>单击此处编辑章节标题</a:t>
            </a:r>
            <a:endParaRPr lang="zh-CN" altLang="en-US" dirty="0"/>
          </a:p>
        </p:txBody>
      </p:sp>
      <p:sp>
        <p:nvSpPr>
          <p:cNvPr id="17" name="文本占位符 16"/>
          <p:cNvSpPr>
            <a:spLocks noGrp="1"/>
          </p:cNvSpPr>
          <p:nvPr>
            <p:ph type="body" sz="half" idx="25" hasCustomPrompt="1"/>
            <p:custDataLst>
              <p:tags r:id="rId3"/>
            </p:custDataLst>
          </p:nvPr>
        </p:nvSpPr>
        <p:spPr>
          <a:xfrm>
            <a:off x="73025" y="-208280"/>
            <a:ext cx="855345" cy="845820"/>
          </a:xfrm>
        </p:spPr>
        <p:txBody>
          <a:bodyPr vert="horz" lIns="101600" tIns="0" rIns="82550" bIns="0" rtlCol="0" anchor="ctr" anchorCtr="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3600" b="0" i="0" u="none" strike="noStrike" kern="0" cap="none" spc="0" normalizeH="0" baseline="0" noProof="1" dirty="0">
                <a:ln>
                  <a:noFill/>
                </a:ln>
                <a:solidFill>
                  <a:schemeClr val="bg1"/>
                </a:solidFill>
                <a:effectLst/>
                <a:uFillTx/>
                <a:latin typeface="Microsoft YaHei Regular" panose="020B0503020204020204" charset="-122"/>
                <a:ea typeface="Microsoft YaHei Regular" panose="020B0503020204020204" charset="-122"/>
                <a:cs typeface="思源黑体 Medium" panose="020B0600000000000000" charset="-122"/>
                <a:sym typeface="+mn-ea"/>
              </a:defRPr>
            </a:lvl1pPr>
          </a:lstStyle>
          <a:p>
            <a:pPr lvl="0"/>
            <a:r>
              <a:rPr lang="en-US" altLang="zh-CN">
                <a:sym typeface="+mn-ea"/>
              </a:rPr>
              <a:t>01</a:t>
            </a:r>
            <a:endParaRPr lang="en-US" altLang="zh-CN">
              <a:sym typeface="+mn-ea"/>
            </a:endParaRPr>
          </a:p>
        </p:txBody>
      </p:sp>
      <p:sp>
        <p:nvSpPr>
          <p:cNvPr id="12" name="文本占位符 11"/>
          <p:cNvSpPr>
            <a:spLocks noGrp="1"/>
          </p:cNvSpPr>
          <p:nvPr>
            <p:ph type="body" sz="half" idx="2"/>
            <p:custDataLst>
              <p:tags r:id="rId4"/>
            </p:custDataLst>
          </p:nvPr>
        </p:nvSpPr>
        <p:spPr>
          <a:xfrm>
            <a:off x="1023620" y="1844675"/>
            <a:ext cx="9171305" cy="4150995"/>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0" cap="none" spc="0" normalizeH="0" baseline="0" noProof="1" dirty="0">
                <a:ln>
                  <a:noFill/>
                </a:ln>
                <a:solidFill>
                  <a:schemeClr val="bg1"/>
                </a:solidFill>
                <a:effectLst/>
                <a:uFillTx/>
                <a:latin typeface="Microsoft YaHei Regular" panose="020B0503020204020204" charset="-122"/>
                <a:ea typeface="Microsoft YaHei Regular" panose="020B0503020204020204" charset="-122"/>
                <a:cs typeface="思源黑体 Medium" panose="020B0600000000000000" charset="-122"/>
                <a:sym typeface="+mn-ea"/>
              </a:defRPr>
            </a:lvl1pPr>
          </a:lstStyle>
          <a:p>
            <a:pPr lvl="0"/>
            <a:r>
              <a:rPr>
                <a:sym typeface="+mn-ea"/>
              </a:rPr>
              <a:t>单击此处编辑母版文本样式</a:t>
            </a:r>
            <a:endParaRPr>
              <a:sym typeface="+mn-ea"/>
            </a:endParaRPr>
          </a:p>
        </p:txBody>
      </p:sp>
      <p:sp>
        <p:nvSpPr>
          <p:cNvPr id="23" name="作者和日期"/>
          <p:cNvSpPr txBox="1">
            <a:spLocks noGrp="1"/>
          </p:cNvSpPr>
          <p:nvPr>
            <p:ph type="body" sz="quarter" idx="23" hasCustomPrompt="1"/>
            <p:custDataLst>
              <p:tags r:id="rId5"/>
            </p:custDataLst>
          </p:nvPr>
        </p:nvSpPr>
        <p:spPr>
          <a:xfrm>
            <a:off x="154940" y="6588760"/>
            <a:ext cx="3949065" cy="220980"/>
          </a:xfrm>
          <a:prstGeom prst="rect">
            <a:avLst/>
          </a:prstGeom>
        </p:spPr>
        <p:txBody>
          <a:bodyPr lIns="45719" tIns="45719" rIns="45719" bIns="45719">
            <a:noAutofit/>
          </a:bodyPr>
          <a:lstStyle>
            <a:lvl1pPr marL="0" indent="0" algn="l" defTabSz="701675">
              <a:lnSpc>
                <a:spcPct val="100000"/>
              </a:lnSpc>
              <a:spcBef>
                <a:spcPct val="0"/>
              </a:spcBef>
              <a:buSzTx/>
              <a:buNone/>
              <a:defRPr kumimoji="0" sz="1200" b="1" i="0" u="none" strike="noStrike" kern="0" cap="none" spc="0" normalizeH="0" baseline="0" noProof="1">
                <a:ln>
                  <a:noFill/>
                </a:ln>
                <a:solidFill>
                  <a:schemeClr val="bg1"/>
                </a:solidFill>
                <a:effectLst/>
                <a:uFillTx/>
                <a:latin typeface="思源黑体" panose="020B0500000000000000" charset="-122"/>
                <a:ea typeface="思源黑体" panose="020B0500000000000000" charset="-122"/>
                <a:cs typeface="思源黑体" panose="020B0500000000000000" charset="-122"/>
              </a:defRPr>
            </a:lvl1pPr>
          </a:lstStyle>
          <a:p>
            <a:r>
              <a:t>作者和日期</a:t>
            </a:r>
          </a:p>
        </p:txBody>
      </p:sp>
      <p:sp>
        <p:nvSpPr>
          <p:cNvPr id="15" name="文本占位符 14"/>
          <p:cNvSpPr>
            <a:spLocks noGrp="1"/>
          </p:cNvSpPr>
          <p:nvPr>
            <p:ph type="body" sz="half" idx="24" hasCustomPrompt="1"/>
            <p:custDataLst>
              <p:tags r:id="rId6"/>
            </p:custDataLst>
          </p:nvPr>
        </p:nvSpPr>
        <p:spPr>
          <a:xfrm>
            <a:off x="880110" y="980440"/>
            <a:ext cx="5038090" cy="606425"/>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Clr>
                <a:srgbClr val="FFFFFF"/>
              </a:buClr>
              <a:buSzPct val="90000"/>
              <a:buFont typeface="Wingdings" panose="05000000000000000000" charset="0"/>
              <a:buChar char=""/>
              <a:defRPr kumimoji="0" lang="zh-CN" altLang="en-US" sz="2800" b="1" i="0" u="none" strike="noStrike" kern="0" cap="none" spc="0" normalizeH="0" baseline="0" noProof="1" dirty="0">
                <a:ln>
                  <a:noFill/>
                </a:ln>
                <a:solidFill>
                  <a:schemeClr val="bg1"/>
                </a:solidFill>
                <a:effectLst/>
                <a:uFillTx/>
                <a:latin typeface="Microsoft YaHei Bold" panose="020B0503020204020204" charset="-122"/>
                <a:ea typeface="Microsoft YaHei Bold" panose="020B0503020204020204" charset="-122"/>
                <a:cs typeface="思源黑体 Medium" panose="020B0600000000000000" charset="-122"/>
                <a:sym typeface="+mn-ea"/>
              </a:defRPr>
            </a:lvl1pPr>
          </a:lstStyle>
          <a:p>
            <a:pPr lvl="0"/>
            <a:r>
              <a:rPr lang="en-US" altLang="zh-CN">
                <a:sym typeface="+mn-ea"/>
              </a:rPr>
              <a:t> </a:t>
            </a:r>
            <a:r>
              <a:rPr>
                <a:sym typeface="+mn-ea"/>
              </a:rPr>
              <a:t>单击此处编辑内文标题</a:t>
            </a:r>
            <a:endParaRPr>
              <a:sym typeface="+mn-ea"/>
            </a:endParaRPr>
          </a:p>
        </p:txBody>
      </p:sp>
      <p:pic>
        <p:nvPicPr>
          <p:cNvPr id="10" name="Picture 2" descr="C:\Users\Administrator\Desktop\清华社logo\清华社logo白色字.png"/>
          <p:cNvPicPr>
            <a:picLocks noChangeAspect="1" noChangeArrowheads="1"/>
          </p:cNvPicPr>
          <p:nvPr userDrawn="1"/>
        </p:nvPicPr>
        <p:blipFill>
          <a:blip r:embed="rId7" cstate="print"/>
          <a:srcRect/>
          <a:stretch>
            <a:fillRect/>
          </a:stretch>
        </p:blipFill>
        <p:spPr bwMode="auto">
          <a:xfrm>
            <a:off x="10293217" y="-111965"/>
            <a:ext cx="1861463" cy="930937"/>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pic>
        <p:nvPicPr>
          <p:cNvPr id="7" name="图片 6" descr="C:/Users/Administrator/Desktop/模板1背景5.jpg模板1背景5"/>
          <p:cNvPicPr>
            <a:picLocks noChangeAspect="1"/>
          </p:cNvPicPr>
          <p:nvPr userDrawn="1"/>
        </p:nvPicPr>
        <p:blipFill>
          <a:blip r:embed="rId2"/>
          <a:srcRect/>
          <a:stretch>
            <a:fillRect/>
          </a:stretch>
        </p:blipFill>
        <p:spPr>
          <a:xfrm>
            <a:off x="0" y="0"/>
            <a:ext cx="12192000" cy="6858000"/>
          </a:xfrm>
          <a:prstGeom prst="rect">
            <a:avLst/>
          </a:prstGeom>
        </p:spPr>
      </p:pic>
      <p:sp>
        <p:nvSpPr>
          <p:cNvPr id="2" name="演示文稿标题"/>
          <p:cNvSpPr txBox="1">
            <a:spLocks noGrp="1"/>
          </p:cNvSpPr>
          <p:nvPr>
            <p:ph type="title" hasCustomPrompt="1"/>
            <p:custDataLst>
              <p:tags r:id="rId3"/>
            </p:custDataLst>
          </p:nvPr>
        </p:nvSpPr>
        <p:spPr>
          <a:xfrm>
            <a:off x="6096000" y="1570990"/>
            <a:ext cx="9570720" cy="1576705"/>
          </a:xfrm>
          <a:prstGeom prst="rect">
            <a:avLst/>
          </a:prstGeom>
        </p:spPr>
        <p:txBody>
          <a:bodyPr anchor="b">
            <a:noAutofit/>
          </a:bodyPr>
          <a:lstStyle>
            <a:lvl1pPr marL="0" marR="0" lvl="0" algn="l" defTabSz="2438400" rtl="0" eaLnBrk="1" fontAlgn="auto" latinLnBrk="0" hangingPunct="0">
              <a:lnSpc>
                <a:spcPct val="100000"/>
              </a:lnSpc>
              <a:spcBef>
                <a:spcPts val="0"/>
              </a:spcBef>
              <a:spcAft>
                <a:spcPts val="0"/>
              </a:spcAft>
              <a:buClrTx/>
              <a:buSzTx/>
              <a:buFontTx/>
              <a:buNone/>
              <a:defRPr kumimoji="0" sz="9600" b="1" i="0" u="none" strike="noStrike" kern="0" cap="none" spc="300" normalizeH="0" baseline="0" noProof="1">
                <a:ln>
                  <a:noFill/>
                </a:ln>
                <a:solidFill>
                  <a:srgbClr val="FFFFFF"/>
                </a:solidFill>
                <a:effectLst/>
                <a:uFillTx/>
                <a:latin typeface="Microsoft YaHei Bold" panose="020B0503020204020204" charset="-122"/>
                <a:ea typeface="Microsoft YaHei Bold" panose="020B0503020204020204" charset="-122"/>
                <a:cs typeface="思源黑体" panose="020B0500000000000000" charset="-122"/>
              </a:defRPr>
            </a:lvl1pPr>
          </a:lstStyle>
          <a:p>
            <a:r>
              <a:rPr lang="en-US"/>
              <a:t>THANKS</a:t>
            </a:r>
            <a:endParaRPr lang="en-US"/>
          </a:p>
        </p:txBody>
      </p:sp>
      <p:sp>
        <p:nvSpPr>
          <p:cNvPr id="24" name="正文级别 1…"/>
          <p:cNvSpPr txBox="1">
            <a:spLocks noGrp="1"/>
          </p:cNvSpPr>
          <p:nvPr>
            <p:ph type="body" sz="quarter" idx="22" hasCustomPrompt="1"/>
            <p:custDataLst>
              <p:tags r:id="rId4"/>
            </p:custDataLst>
          </p:nvPr>
        </p:nvSpPr>
        <p:spPr>
          <a:xfrm>
            <a:off x="6095683" y="3429000"/>
            <a:ext cx="7379970" cy="558165"/>
          </a:xfrm>
          <a:prstGeom prst="rect">
            <a:avLst/>
          </a:prstGeom>
        </p:spPr>
        <p:txBody>
          <a:bodyPr/>
          <a:lstStyle>
            <a:lvl1pPr marL="0" indent="0" algn="l" defTabSz="825500">
              <a:lnSpc>
                <a:spcPct val="100000"/>
              </a:lnSpc>
              <a:spcBef>
                <a:spcPct val="0"/>
              </a:spcBef>
              <a:buSzTx/>
              <a:buNone/>
              <a:defRPr kumimoji="0" sz="3300" b="0" i="0" u="none" strike="noStrike" kern="0" cap="none" spc="300" normalizeH="0" baseline="0" noProof="1">
                <a:ln>
                  <a:noFill/>
                </a:ln>
                <a:solidFill>
                  <a:srgbClr val="FFFFFF"/>
                </a:solidFill>
                <a:effectLst/>
                <a:uFillTx/>
                <a:latin typeface="微软雅黑" panose="020B0503020204020204" charset="-122"/>
                <a:ea typeface="Microsoft YaHei Regular" panose="020B0503020204020204" charset="-122"/>
                <a:cs typeface="思源黑体 Medium" panose="020B0600000000000000" charset="-122"/>
              </a:defRPr>
            </a:lvl1pPr>
            <a:lvl2pPr marL="0" indent="228600" algn="ctr" defTabSz="825500">
              <a:lnSpc>
                <a:spcPct val="100000"/>
              </a:lnSpc>
              <a:spcBef>
                <a:spcPct val="0"/>
              </a:spcBef>
              <a:buSzTx/>
              <a:buNone/>
              <a:defRPr sz="2750" b="1"/>
            </a:lvl2pPr>
            <a:lvl3pPr marL="0" indent="457200" algn="ctr" defTabSz="825500">
              <a:lnSpc>
                <a:spcPct val="100000"/>
              </a:lnSpc>
              <a:spcBef>
                <a:spcPct val="0"/>
              </a:spcBef>
              <a:buSzTx/>
              <a:buNone/>
              <a:defRPr sz="2750" b="1"/>
            </a:lvl3pPr>
            <a:lvl4pPr marL="0" indent="685800" algn="ctr" defTabSz="825500">
              <a:lnSpc>
                <a:spcPct val="100000"/>
              </a:lnSpc>
              <a:spcBef>
                <a:spcPct val="0"/>
              </a:spcBef>
              <a:buSzTx/>
              <a:buNone/>
              <a:defRPr sz="2750" b="1"/>
            </a:lvl4pPr>
            <a:lvl5pPr marL="0" indent="914400" defTabSz="825500">
              <a:lnSpc>
                <a:spcPct val="100000"/>
              </a:lnSpc>
              <a:spcBef>
                <a:spcPct val="0"/>
              </a:spcBef>
              <a:buSzTx/>
              <a:buNone/>
              <a:defRPr sz="2750" b="1"/>
            </a:lvl5pPr>
          </a:lstStyle>
          <a:p>
            <a:r>
              <a:rPr lang="zh-CN"/>
              <a:t>感谢</a:t>
            </a:r>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tags" Target="../tags/tag42.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tags" Target="../tags/tag4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3.png"/><Relationship Id="rId1" Type="http://schemas.openxmlformats.org/officeDocument/2006/relationships/tags" Target="../tags/tag44.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18.png"/><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53.xml"/><Relationship Id="rId2" Type="http://schemas.openxmlformats.org/officeDocument/2006/relationships/image" Target="../media/image18.png"/><Relationship Id="rId1" Type="http://schemas.openxmlformats.org/officeDocument/2006/relationships/tags" Target="../tags/tag52.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5.xml"/><Relationship Id="rId7" Type="http://schemas.openxmlformats.org/officeDocument/2006/relationships/image" Target="../media/image29.jpeg"/><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tags" Target="../tags/tag54.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30.png"/><Relationship Id="rId2" Type="http://schemas.openxmlformats.org/officeDocument/2006/relationships/tags" Target="../tags/tag56.xml"/><Relationship Id="rId1" Type="http://schemas.openxmlformats.org/officeDocument/2006/relationships/tags" Target="../tags/tag5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0.png"/><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2.png"/><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1" Type="http://schemas.openxmlformats.org/officeDocument/2006/relationships/slideLayout" Target="../slideLayouts/slideLayout2.xml"/><Relationship Id="rId10" Type="http://schemas.openxmlformats.org/officeDocument/2006/relationships/tags" Target="../tags/tag25.xml"/><Relationship Id="rId1" Type="http://schemas.openxmlformats.org/officeDocument/2006/relationships/tags" Target="../tags/tag16.xml"/></Relationships>
</file>

<file path=ppt/slides/_rels/slide5.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image" Target="../media/image15.png"/><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image" Target="../media/image14.png"/><Relationship Id="rId4" Type="http://schemas.openxmlformats.org/officeDocument/2006/relationships/tags" Target="../tags/tag28.xml"/><Relationship Id="rId3" Type="http://schemas.openxmlformats.org/officeDocument/2006/relationships/image" Target="../media/image13.png"/><Relationship Id="rId2" Type="http://schemas.openxmlformats.org/officeDocument/2006/relationships/tags" Target="../tags/tag27.xml"/><Relationship Id="rId12" Type="http://schemas.openxmlformats.org/officeDocument/2006/relationships/slideLayout" Target="../slideLayouts/slideLayout5.xml"/><Relationship Id="rId11" Type="http://schemas.openxmlformats.org/officeDocument/2006/relationships/image" Target="../media/image18.png"/><Relationship Id="rId10" Type="http://schemas.openxmlformats.org/officeDocument/2006/relationships/image" Target="../media/image17.png"/><Relationship Id="rId1" Type="http://schemas.openxmlformats.org/officeDocument/2006/relationships/tags" Target="../tags/tag2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9.png"/><Relationship Id="rId1" Type="http://schemas.openxmlformats.org/officeDocument/2006/relationships/tags" Target="../tags/tag31.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18.png"/><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18.png"/><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22"/>
          </p:nvPr>
        </p:nvSpPr>
        <p:spPr>
          <a:xfrm>
            <a:off x="356235" y="2606675"/>
            <a:ext cx="6410325" cy="2652395"/>
          </a:xfrm>
          <a:prstGeom prst="roundRect">
            <a:avLst/>
          </a:prstGeom>
          <a:solidFill>
            <a:schemeClr val="bg1"/>
          </a:solidFill>
        </p:spPr>
        <p:txBody>
          <a:bodyPr/>
          <a:lstStyle/>
          <a:p>
            <a:pPr>
              <a:lnSpc>
                <a:spcPct val="150000"/>
              </a:lnSpc>
            </a:pPr>
            <a:r>
              <a:rPr lang="zh-CN" sz="2400">
                <a:solidFill>
                  <a:schemeClr val="tx1"/>
                </a:solidFill>
                <a:ea typeface="微软雅黑" panose="020B0503020204020204" charset="-122"/>
                <a:cs typeface="微软雅黑" panose="020B0503020204020204" charset="-122"/>
                <a:sym typeface="+mn-ea"/>
              </a:rPr>
              <a:t>本课中你将学习：</a:t>
            </a:r>
            <a:endParaRPr lang="zh-CN" sz="2400">
              <a:solidFill>
                <a:schemeClr val="tx1"/>
              </a:solidFill>
              <a:ea typeface="微软雅黑" panose="020B0503020204020204" charset="-122"/>
              <a:cs typeface="微软雅黑" panose="020B0503020204020204" charset="-122"/>
              <a:sym typeface="+mn-ea"/>
            </a:endParaRPr>
          </a:p>
          <a:p>
            <a:pPr>
              <a:lnSpc>
                <a:spcPct val="150000"/>
              </a:lnSpc>
            </a:pPr>
            <a:r>
              <a:rPr lang="zh-CN" sz="2400">
                <a:solidFill>
                  <a:schemeClr val="tx1"/>
                </a:solidFill>
                <a:ea typeface="微软雅黑" panose="020B0503020204020204" charset="-122"/>
                <a:cs typeface="微软雅黑" panose="020B0503020204020204" charset="-122"/>
                <a:sym typeface="+mn-ea"/>
              </a:rPr>
              <a:t>→ </a:t>
            </a:r>
            <a:r>
              <a:rPr lang="zh-CN" altLang="en-US" sz="2400">
                <a:solidFill>
                  <a:schemeClr val="tx1"/>
                </a:solidFill>
                <a:ea typeface="微软雅黑" panose="020B0503020204020204" charset="-122"/>
                <a:cs typeface="微软雅黑" panose="020B0503020204020204" charset="-122"/>
              </a:rPr>
              <a:t>怎么区分不同类型的开关</a:t>
            </a:r>
            <a:endParaRPr lang="zh-CN" altLang="en-US" sz="2400">
              <a:solidFill>
                <a:schemeClr val="tx1"/>
              </a:solidFill>
              <a:ea typeface="微软雅黑" panose="020B0503020204020204" charset="-122"/>
              <a:cs typeface="微软雅黑" panose="020B0503020204020204" charset="-122"/>
            </a:endParaRPr>
          </a:p>
          <a:p>
            <a:pPr>
              <a:lnSpc>
                <a:spcPct val="150000"/>
              </a:lnSpc>
            </a:pPr>
            <a:r>
              <a:rPr lang="zh-CN" sz="2400">
                <a:solidFill>
                  <a:schemeClr val="tx1"/>
                </a:solidFill>
                <a:ea typeface="微软雅黑" panose="020B0503020204020204" charset="-122"/>
                <a:cs typeface="微软雅黑" panose="020B0503020204020204" charset="-122"/>
              </a:rPr>
              <a:t>→ </a:t>
            </a:r>
            <a:r>
              <a:rPr lang="zh-CN" altLang="en-US" sz="2400">
                <a:solidFill>
                  <a:schemeClr val="tx1"/>
                </a:solidFill>
                <a:ea typeface="微软雅黑" panose="020B0503020204020204" charset="-122"/>
                <a:cs typeface="微软雅黑" panose="020B0503020204020204" charset="-122"/>
              </a:rPr>
              <a:t>开关是怎样控制状态的</a:t>
            </a:r>
            <a:endParaRPr lang="zh-CN" altLang="en-US" sz="2400">
              <a:solidFill>
                <a:schemeClr val="tx1"/>
              </a:solidFill>
              <a:ea typeface="微软雅黑" panose="020B0503020204020204" charset="-122"/>
              <a:cs typeface="微软雅黑" panose="020B0503020204020204" charset="-122"/>
            </a:endParaRPr>
          </a:p>
          <a:p>
            <a:pPr>
              <a:lnSpc>
                <a:spcPct val="150000"/>
              </a:lnSpc>
            </a:pPr>
            <a:r>
              <a:rPr lang="zh-CN" sz="2400">
                <a:solidFill>
                  <a:schemeClr val="tx1"/>
                </a:solidFill>
                <a:ea typeface="微软雅黑" panose="020B0503020204020204" charset="-122"/>
                <a:cs typeface="微软雅黑" panose="020B0503020204020204" charset="-122"/>
              </a:rPr>
              <a:t>→ </a:t>
            </a:r>
            <a:r>
              <a:rPr lang="zh-CN" altLang="en-US" sz="2400">
                <a:solidFill>
                  <a:schemeClr val="tx1"/>
                </a:solidFill>
                <a:ea typeface="微软雅黑" panose="020B0503020204020204" charset="-122"/>
                <a:cs typeface="微软雅黑" panose="020B0503020204020204" charset="-122"/>
              </a:rPr>
              <a:t>怎么分析并控制交通信号灯的切换</a:t>
            </a:r>
            <a:endParaRPr lang="zh-CN" altLang="en-US" sz="2400">
              <a:solidFill>
                <a:schemeClr val="tx1"/>
              </a:solidFill>
              <a:ea typeface="微软雅黑" panose="020B0503020204020204" charset="-122"/>
              <a:cs typeface="微软雅黑" panose="020B0503020204020204" charset="-122"/>
            </a:endParaRPr>
          </a:p>
        </p:txBody>
      </p:sp>
      <p:sp>
        <p:nvSpPr>
          <p:cNvPr id="4" name="标题 3"/>
          <p:cNvSpPr>
            <a:spLocks noGrp="1"/>
          </p:cNvSpPr>
          <p:nvPr>
            <p:ph type="title"/>
          </p:nvPr>
        </p:nvSpPr>
        <p:spPr/>
        <p:txBody>
          <a:bodyPr/>
          <a:lstStyle/>
          <a:p>
            <a:r>
              <a:rPr lang="zh-CN" altLang="en-US" dirty="0"/>
              <a:t>第</a:t>
            </a:r>
            <a:r>
              <a:rPr lang="en-US" altLang="zh-CN" dirty="0"/>
              <a:t>2</a:t>
            </a:r>
            <a:r>
              <a:rPr lang="zh-CN" altLang="en-US" dirty="0"/>
              <a:t>课</a:t>
            </a:r>
            <a:r>
              <a:rPr lang="en-US" altLang="zh-CN" dirty="0"/>
              <a:t> </a:t>
            </a:r>
            <a:r>
              <a:rPr lang="zh-CN" altLang="en-US" dirty="0"/>
              <a:t>揭秘开关的作用</a:t>
            </a:r>
            <a:endParaRPr lang="zh-CN" altLang="en-US" dirty="0"/>
          </a:p>
        </p:txBody>
      </p:sp>
      <p:sp>
        <p:nvSpPr>
          <p:cNvPr id="10" name="文本占位符 8"/>
          <p:cNvSpPr>
            <a:spLocks noGrp="1"/>
          </p:cNvSpPr>
          <p:nvPr/>
        </p:nvSpPr>
        <p:spPr>
          <a:xfrm>
            <a:off x="605790" y="5749290"/>
            <a:ext cx="3949065" cy="22098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pic>
        <p:nvPicPr>
          <p:cNvPr id="3" name="图片 2" descr="清华社logo+标准色+辅助色使用规范-04"/>
          <p:cNvPicPr>
            <a:picLocks noChangeAspect="1"/>
          </p:cNvPicPr>
          <p:nvPr userDrawn="1"/>
        </p:nvPicPr>
        <p:blipFill>
          <a:blip r:embed="rId1"/>
          <a:stretch>
            <a:fillRect/>
          </a:stretch>
        </p:blipFill>
        <p:spPr>
          <a:xfrm>
            <a:off x="356235" y="121920"/>
            <a:ext cx="3987165" cy="124333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00000" charset="-122"/>
                <a:ea typeface="思源黑体" panose="020B0500000000000000" charset="-122"/>
                <a:cs typeface="思源黑体" panose="020B0500000000000000" charset="-122"/>
                <a:sym typeface="思源黑体" panose="020B050000000000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02</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5" name="标题 4"/>
          <p:cNvSpPr>
            <a:spLocks noGrp="1"/>
          </p:cNvSpPr>
          <p:nvPr>
            <p:ph type="title"/>
          </p:nvPr>
        </p:nvSpPr>
        <p:spPr>
          <a:xfrm>
            <a:off x="1470025" y="283845"/>
            <a:ext cx="9626600" cy="544830"/>
          </a:xfrm>
        </p:spPr>
        <p:txBody>
          <a:bodyPr/>
          <a:lstStyle/>
          <a:p>
            <a:r>
              <a:rPr lang="zh-CN" altLang="en-US" sz="2800" dirty="0"/>
              <a:t>分析交通信号灯的三种状态及其切换</a:t>
            </a:r>
            <a:endParaRPr lang="zh-CN" altLang="en-US" sz="2800" dirty="0"/>
          </a:p>
        </p:txBody>
      </p:sp>
      <p:sp>
        <p:nvSpPr>
          <p:cNvPr id="3" name="圆角矩形标注 2"/>
          <p:cNvSpPr/>
          <p:nvPr/>
        </p:nvSpPr>
        <p:spPr>
          <a:xfrm>
            <a:off x="1570990" y="1480185"/>
            <a:ext cx="3754120" cy="2392045"/>
          </a:xfrm>
          <a:prstGeom prst="wedgeRoundRectCallout">
            <a:avLst>
              <a:gd name="adj1" fmla="val -44112"/>
              <a:gd name="adj2" fmla="val 58022"/>
              <a:gd name="adj3" fmla="val 16667"/>
            </a:avLst>
          </a:prstGeom>
          <a:solidFill>
            <a:schemeClr val="accent1">
              <a:lumMod val="20000"/>
              <a:lumOff val="80000"/>
            </a:schemeClr>
          </a:solidFill>
        </p:spPr>
        <p:style>
          <a:lnRef idx="0">
            <a:srgbClr val="FFFFFF"/>
          </a:lnRef>
          <a:fillRef idx="2">
            <a:schemeClr val="accent1"/>
          </a:fillRef>
          <a:effectRef idx="0">
            <a:srgbClr val="FFFFFF"/>
          </a:effectRef>
          <a:fontRef idx="minor">
            <a:schemeClr val="lt1"/>
          </a:fontRef>
        </p:style>
        <p:txBody>
          <a:bodyPr rtlCol="0" anchor="ctr"/>
          <a:p>
            <a:pPr algn="l">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如果我们要设计这样一个通过一个开关就能切换状态的交通信号灯系统，我们需要考虑哪些问题呢？</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2" name="图片 1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264160" y="3148330"/>
            <a:ext cx="1647825" cy="2571750"/>
          </a:xfrm>
          <a:prstGeom prst="rect">
            <a:avLst/>
          </a:prstGeom>
        </p:spPr>
      </p:pic>
      <p:pic>
        <p:nvPicPr>
          <p:cNvPr id="13" name="图片 1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0014585" y="3429635"/>
            <a:ext cx="1840230" cy="2559050"/>
          </a:xfrm>
          <a:prstGeom prst="rect">
            <a:avLst/>
          </a:prstGeom>
        </p:spPr>
      </p:pic>
      <p:sp>
        <p:nvSpPr>
          <p:cNvPr id="14" name="圆角矩形标注 13"/>
          <p:cNvSpPr/>
          <p:nvPr/>
        </p:nvSpPr>
        <p:spPr>
          <a:xfrm>
            <a:off x="5965825" y="1118235"/>
            <a:ext cx="4605655" cy="2311400"/>
          </a:xfrm>
          <a:prstGeom prst="wedgeRoundRectCallout">
            <a:avLst>
              <a:gd name="adj1" fmla="val 36089"/>
              <a:gd name="adj2" fmla="val 65882"/>
              <a:gd name="adj3" fmla="val 16667"/>
            </a:avLst>
          </a:prstGeom>
          <a:solidFill>
            <a:schemeClr val="accent1">
              <a:lumMod val="20000"/>
              <a:lumOff val="80000"/>
            </a:schemeClr>
          </a:solidFill>
        </p:spPr>
        <p:style>
          <a:lnRef idx="0">
            <a:srgbClr val="FFFFFF"/>
          </a:lnRef>
          <a:fillRef idx="2">
            <a:schemeClr val="accent1"/>
          </a:fillRef>
          <a:effectRef idx="0">
            <a:srgbClr val="FFFFFF"/>
          </a:effectRef>
          <a:fontRef idx="minor">
            <a:schemeClr val="lt1"/>
          </a:fontRef>
        </p:style>
        <p:txBody>
          <a:bodyPr rtlCol="0" anchor="ctr"/>
          <a:p>
            <a:pPr algn="l">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第一，这个交通信号灯系统的状态有多少种？</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第二，怎样通过开与关操作，改变交通信号灯的状态？</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00000" charset="-122"/>
                <a:ea typeface="思源黑体" panose="020B0500000000000000" charset="-122"/>
                <a:cs typeface="思源黑体" panose="020B0500000000000000" charset="-122"/>
                <a:sym typeface="思源黑体" panose="020B050000000000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02</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5" name="标题 4"/>
          <p:cNvSpPr>
            <a:spLocks noGrp="1"/>
          </p:cNvSpPr>
          <p:nvPr>
            <p:ph type="title"/>
          </p:nvPr>
        </p:nvSpPr>
        <p:spPr>
          <a:xfrm>
            <a:off x="1470025" y="283845"/>
            <a:ext cx="9626600" cy="544830"/>
          </a:xfrm>
        </p:spPr>
        <p:txBody>
          <a:bodyPr/>
          <a:lstStyle/>
          <a:p>
            <a:r>
              <a:rPr altLang="en-US" sz="2800" dirty="0">
                <a:sym typeface="+mn-ea"/>
              </a:rPr>
              <a:t>分析交通信号灯的三种状态及其切换</a:t>
            </a:r>
            <a:endParaRPr lang="zh-CN" altLang="en-US" sz="2800" dirty="0"/>
          </a:p>
        </p:txBody>
      </p:sp>
      <p:pic>
        <p:nvPicPr>
          <p:cNvPr id="3" name="图片 2"/>
          <p:cNvPicPr/>
          <p:nvPr/>
        </p:nvPicPr>
        <p:blipFill>
          <a:blip r:embed="rId2"/>
          <a:stretch>
            <a:fillRect/>
          </a:stretch>
        </p:blipFill>
        <p:spPr>
          <a:xfrm>
            <a:off x="1481455" y="2356485"/>
            <a:ext cx="1898015" cy="2464435"/>
          </a:xfrm>
          <a:prstGeom prst="rect">
            <a:avLst/>
          </a:prstGeom>
        </p:spPr>
      </p:pic>
      <p:pic>
        <p:nvPicPr>
          <p:cNvPr id="4" name="图片 3"/>
          <p:cNvPicPr/>
          <p:nvPr/>
        </p:nvPicPr>
        <p:blipFill>
          <a:blip r:embed="rId3"/>
          <a:stretch>
            <a:fillRect/>
          </a:stretch>
        </p:blipFill>
        <p:spPr>
          <a:xfrm>
            <a:off x="4610100" y="2356485"/>
            <a:ext cx="1898015" cy="2464435"/>
          </a:xfrm>
          <a:prstGeom prst="rect">
            <a:avLst/>
          </a:prstGeom>
        </p:spPr>
      </p:pic>
      <p:pic>
        <p:nvPicPr>
          <p:cNvPr id="6" name="图片 5"/>
          <p:cNvPicPr/>
          <p:nvPr/>
        </p:nvPicPr>
        <p:blipFill>
          <a:blip r:embed="rId4"/>
          <a:stretch>
            <a:fillRect/>
          </a:stretch>
        </p:blipFill>
        <p:spPr>
          <a:xfrm>
            <a:off x="7696200" y="2356485"/>
            <a:ext cx="2032635" cy="2458720"/>
          </a:xfrm>
          <a:prstGeom prst="rect">
            <a:avLst/>
          </a:prstGeom>
        </p:spPr>
      </p:pic>
      <p:sp>
        <p:nvSpPr>
          <p:cNvPr id="10" name="文本框 9"/>
          <p:cNvSpPr txBox="1"/>
          <p:nvPr/>
        </p:nvSpPr>
        <p:spPr>
          <a:xfrm>
            <a:off x="3556000" y="3698875"/>
            <a:ext cx="1053465" cy="375285"/>
          </a:xfrm>
          <a:prstGeom prst="rect">
            <a:avLst/>
          </a:prstGeom>
        </p:spPr>
        <p:txBody>
          <a:bodyPr>
            <a:noAutofit/>
          </a:bodyPr>
          <a:p>
            <a:r>
              <a:rPr lang="zh-CN" altLang="en-US" sz="1600">
                <a:solidFill>
                  <a:srgbClr val="231F20"/>
                </a:solidFill>
                <a:latin typeface="FZShuSong-Z01"/>
                <a:ea typeface="FZShuSong-Z01"/>
              </a:rPr>
              <a:t>状态切换</a:t>
            </a:r>
            <a:endParaRPr lang="zh-CN" altLang="en-US" sz="1600">
              <a:solidFill>
                <a:srgbClr val="231F20"/>
              </a:solidFill>
              <a:latin typeface="FZShuSong-Z01"/>
              <a:ea typeface="FZShuSong-Z01"/>
            </a:endParaRPr>
          </a:p>
        </p:txBody>
      </p:sp>
      <p:sp>
        <p:nvSpPr>
          <p:cNvPr id="11" name="右箭头 10"/>
          <p:cNvSpPr/>
          <p:nvPr/>
        </p:nvSpPr>
        <p:spPr>
          <a:xfrm>
            <a:off x="3648075" y="2943225"/>
            <a:ext cx="704850" cy="495300"/>
          </a:xfrm>
          <a:prstGeom prst="rightArrow">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文本框 11"/>
          <p:cNvSpPr txBox="1"/>
          <p:nvPr/>
        </p:nvSpPr>
        <p:spPr>
          <a:xfrm>
            <a:off x="6883400" y="3698875"/>
            <a:ext cx="1053465" cy="375285"/>
          </a:xfrm>
          <a:prstGeom prst="rect">
            <a:avLst/>
          </a:prstGeom>
        </p:spPr>
        <p:txBody>
          <a:bodyPr>
            <a:noAutofit/>
          </a:bodyPr>
          <a:p>
            <a:r>
              <a:rPr lang="zh-CN" altLang="en-US" sz="1600">
                <a:solidFill>
                  <a:srgbClr val="231F20"/>
                </a:solidFill>
                <a:latin typeface="FZShuSong-Z01"/>
                <a:ea typeface="FZShuSong-Z01"/>
              </a:rPr>
              <a:t>状态切换</a:t>
            </a:r>
            <a:endParaRPr lang="zh-CN" altLang="en-US" sz="1600">
              <a:solidFill>
                <a:srgbClr val="231F20"/>
              </a:solidFill>
              <a:latin typeface="FZShuSong-Z01"/>
              <a:ea typeface="FZShuSong-Z01"/>
            </a:endParaRPr>
          </a:p>
        </p:txBody>
      </p:sp>
      <p:sp>
        <p:nvSpPr>
          <p:cNvPr id="13" name="右箭头 12"/>
          <p:cNvSpPr/>
          <p:nvPr/>
        </p:nvSpPr>
        <p:spPr>
          <a:xfrm>
            <a:off x="6975475" y="2943225"/>
            <a:ext cx="704850" cy="495300"/>
          </a:xfrm>
          <a:prstGeom prst="rightArrow">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文本框 13"/>
          <p:cNvSpPr txBox="1"/>
          <p:nvPr/>
        </p:nvSpPr>
        <p:spPr>
          <a:xfrm>
            <a:off x="1957070" y="4940935"/>
            <a:ext cx="946150" cy="375285"/>
          </a:xfrm>
          <a:prstGeom prst="rect">
            <a:avLst/>
          </a:prstGeom>
        </p:spPr>
        <p:txBody>
          <a:bodyPr>
            <a:noAutofit/>
          </a:bodyPr>
          <a:p>
            <a:r>
              <a:rPr lang="zh-CN" altLang="en-US" sz="1600">
                <a:solidFill>
                  <a:srgbClr val="231F20"/>
                </a:solidFill>
                <a:latin typeface="FZShuSong-Z01"/>
                <a:ea typeface="FZShuSong-Z01"/>
              </a:rPr>
              <a:t>红灯亮</a:t>
            </a:r>
            <a:endParaRPr lang="zh-CN" altLang="en-US" sz="1600">
              <a:solidFill>
                <a:srgbClr val="231F20"/>
              </a:solidFill>
              <a:latin typeface="FZShuSong-Z01"/>
              <a:ea typeface="FZShuSong-Z01"/>
            </a:endParaRPr>
          </a:p>
        </p:txBody>
      </p:sp>
      <p:sp>
        <p:nvSpPr>
          <p:cNvPr id="15" name="文本框 14"/>
          <p:cNvSpPr txBox="1"/>
          <p:nvPr/>
        </p:nvSpPr>
        <p:spPr>
          <a:xfrm>
            <a:off x="5085715" y="4940935"/>
            <a:ext cx="946150" cy="375285"/>
          </a:xfrm>
          <a:prstGeom prst="rect">
            <a:avLst/>
          </a:prstGeom>
        </p:spPr>
        <p:txBody>
          <a:bodyPr>
            <a:noAutofit/>
          </a:bodyPr>
          <a:p>
            <a:r>
              <a:rPr lang="zh-CN" altLang="en-US" sz="1600">
                <a:solidFill>
                  <a:srgbClr val="231F20"/>
                </a:solidFill>
                <a:latin typeface="FZShuSong-Z01"/>
                <a:ea typeface="FZShuSong-Z01"/>
              </a:rPr>
              <a:t>黄灯亮</a:t>
            </a:r>
            <a:endParaRPr lang="zh-CN" altLang="en-US" sz="1600">
              <a:solidFill>
                <a:srgbClr val="231F20"/>
              </a:solidFill>
              <a:latin typeface="FZShuSong-Z01"/>
              <a:ea typeface="FZShuSong-Z01"/>
            </a:endParaRPr>
          </a:p>
        </p:txBody>
      </p:sp>
      <p:sp>
        <p:nvSpPr>
          <p:cNvPr id="16" name="文本框 15"/>
          <p:cNvSpPr txBox="1"/>
          <p:nvPr/>
        </p:nvSpPr>
        <p:spPr>
          <a:xfrm>
            <a:off x="8427720" y="4940935"/>
            <a:ext cx="946150" cy="375285"/>
          </a:xfrm>
          <a:prstGeom prst="rect">
            <a:avLst/>
          </a:prstGeom>
        </p:spPr>
        <p:txBody>
          <a:bodyPr>
            <a:noAutofit/>
          </a:bodyPr>
          <a:p>
            <a:r>
              <a:rPr lang="zh-CN" altLang="en-US" sz="1600">
                <a:solidFill>
                  <a:srgbClr val="231F20"/>
                </a:solidFill>
                <a:latin typeface="FZShuSong-Z01"/>
                <a:ea typeface="FZShuSong-Z01"/>
              </a:rPr>
              <a:t>绿灯亮</a:t>
            </a:r>
            <a:endParaRPr lang="zh-CN" altLang="en-US" sz="1600">
              <a:solidFill>
                <a:srgbClr val="231F20"/>
              </a:solidFill>
              <a:latin typeface="FZShuSong-Z01"/>
              <a:ea typeface="FZShuSong-Z01"/>
            </a:endParaRPr>
          </a:p>
        </p:txBody>
      </p:sp>
      <p:sp>
        <p:nvSpPr>
          <p:cNvPr id="17" name="文本框 16"/>
          <p:cNvSpPr txBox="1"/>
          <p:nvPr/>
        </p:nvSpPr>
        <p:spPr>
          <a:xfrm>
            <a:off x="3648075" y="5337175"/>
            <a:ext cx="5080000" cy="553085"/>
          </a:xfrm>
          <a:prstGeom prst="rect">
            <a:avLst/>
          </a:prstGeom>
        </p:spPr>
        <p:txBody>
          <a:bodyPr>
            <a:spAutoFit/>
          </a:bodyPr>
          <a:p>
            <a:pPr indent="518795" algn="l">
              <a:lnSpc>
                <a:spcPct val="150000"/>
              </a:lnSpc>
              <a:buClrTx/>
              <a:buSzTx/>
              <a:buFontTx/>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图1.2.4　交通信号灯三种状态切换</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951865" y="1268095"/>
            <a:ext cx="10470515" cy="1014730"/>
          </a:xfrm>
          <a:prstGeom prst="rect">
            <a:avLst/>
          </a:prstGeom>
        </p:spPr>
        <p:txBody>
          <a:bodyPr wrap="square">
            <a:spAutoFit/>
          </a:bodyPr>
          <a:p>
            <a:pPr indent="518795" algn="l">
              <a:lnSpc>
                <a:spcPct val="150000"/>
              </a:lnSpc>
              <a:buClrTx/>
              <a:buSzTx/>
              <a:buFontTx/>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交通信号灯的三种亮灯效果表示三种状态。如图1.2.4所示，进行开与关操作，就可以控制交通信号灯从一种状态切换到另一种状态，如从绿灯切换到黄灯，从黄灯切换到红灯。</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00000" charset="-122"/>
                <a:ea typeface="思源黑体" panose="020B0500000000000000" charset="-122"/>
                <a:cs typeface="思源黑体" panose="020B0500000000000000" charset="-122"/>
                <a:sym typeface="思源黑体" panose="020B050000000000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02</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5" name="标题 4"/>
          <p:cNvSpPr>
            <a:spLocks noGrp="1"/>
          </p:cNvSpPr>
          <p:nvPr>
            <p:ph type="title"/>
          </p:nvPr>
        </p:nvSpPr>
        <p:spPr>
          <a:xfrm>
            <a:off x="1470025" y="283845"/>
            <a:ext cx="9626600" cy="544830"/>
          </a:xfrm>
        </p:spPr>
        <p:txBody>
          <a:bodyPr/>
          <a:lstStyle/>
          <a:p>
            <a:r>
              <a:rPr altLang="en-US" sz="2800" dirty="0">
                <a:sym typeface="+mn-ea"/>
              </a:rPr>
              <a:t>分析交通信号灯的三种状态及其切换</a:t>
            </a:r>
            <a:endParaRPr lang="zh-CN" altLang="en-US" sz="2800" dirty="0"/>
          </a:p>
        </p:txBody>
      </p:sp>
      <p:sp>
        <p:nvSpPr>
          <p:cNvPr id="7" name="文本框 6"/>
          <p:cNvSpPr txBox="1"/>
          <p:nvPr/>
        </p:nvSpPr>
        <p:spPr>
          <a:xfrm>
            <a:off x="461010" y="875030"/>
            <a:ext cx="10870565" cy="2399665"/>
          </a:xfrm>
          <a:prstGeom prst="rect">
            <a:avLst/>
          </a:prstGeom>
        </p:spPr>
        <p:txBody>
          <a:bodyPr wrap="square">
            <a:spAutoFit/>
          </a:bodyPr>
          <a:p>
            <a:pPr indent="518795" algn="l">
              <a:lnSpc>
                <a:spcPct val="150000"/>
              </a:lnSpc>
              <a:buClrTx/>
              <a:buSzTx/>
              <a:buFontTx/>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生活中的红绿灯按照“绿灯—黄灯—红灯”的顺序不停地重复，而在算法中，循环结构由循环体和循环条件两个部分构成。重复执行的部分称为循环体，控制循环体是否执行的条件称为循环条件。条件循环是通过条件的判断来控制循环体是否执行。条件循环根据“循环条件判断”和“循环体”的先后顺序，分为“先判断后执行”和“先执行后判断”两种不同的形式，它们的流程示意图如1.2.5所示。</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nvPicPr>
        <p:blipFill>
          <a:blip r:embed="rId2"/>
          <a:stretch>
            <a:fillRect/>
          </a:stretch>
        </p:blipFill>
        <p:spPr>
          <a:xfrm>
            <a:off x="3495675" y="2874645"/>
            <a:ext cx="5200650" cy="2533650"/>
          </a:xfrm>
          <a:prstGeom prst="rect">
            <a:avLst/>
          </a:prstGeom>
        </p:spPr>
      </p:pic>
      <p:sp>
        <p:nvSpPr>
          <p:cNvPr id="19" name="文本框 18"/>
          <p:cNvSpPr txBox="1"/>
          <p:nvPr/>
        </p:nvSpPr>
        <p:spPr>
          <a:xfrm>
            <a:off x="3787775" y="5446078"/>
            <a:ext cx="5080000" cy="553085"/>
          </a:xfrm>
          <a:prstGeom prst="rect">
            <a:avLst/>
          </a:prstGeom>
        </p:spPr>
        <p:txBody>
          <a:bodyPr>
            <a:spAutoFit/>
          </a:bodyPr>
          <a:p>
            <a:pPr indent="518795" algn="l">
              <a:lnSpc>
                <a:spcPct val="150000"/>
              </a:lnSpc>
              <a:buClrTx/>
              <a:buSzTx/>
              <a:buFontTx/>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图1.2.5　条件循环结构流程图</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00000" charset="-122"/>
                <a:ea typeface="思源黑体" panose="020B0500000000000000" charset="-122"/>
                <a:cs typeface="思源黑体" panose="020B0500000000000000" charset="-122"/>
                <a:sym typeface="思源黑体" panose="020B050000000000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02</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5" name="标题 4"/>
          <p:cNvSpPr>
            <a:spLocks noGrp="1"/>
          </p:cNvSpPr>
          <p:nvPr>
            <p:ph type="title"/>
          </p:nvPr>
        </p:nvSpPr>
        <p:spPr>
          <a:xfrm>
            <a:off x="1470025" y="283845"/>
            <a:ext cx="9626600" cy="544830"/>
          </a:xfrm>
        </p:spPr>
        <p:txBody>
          <a:bodyPr/>
          <a:lstStyle/>
          <a:p>
            <a:r>
              <a:rPr altLang="en-US" sz="2800" dirty="0">
                <a:sym typeface="+mn-ea"/>
              </a:rPr>
              <a:t>身边的公共服务设备</a:t>
            </a:r>
            <a:endParaRPr lang="zh-CN" altLang="en-US" sz="2800" dirty="0"/>
          </a:p>
        </p:txBody>
      </p:sp>
      <p:sp>
        <p:nvSpPr>
          <p:cNvPr id="6" name="圆角矩形 5"/>
          <p:cNvSpPr/>
          <p:nvPr>
            <p:custDataLst>
              <p:tags r:id="rId2"/>
            </p:custDataLst>
          </p:nvPr>
        </p:nvSpPr>
        <p:spPr>
          <a:xfrm>
            <a:off x="190500" y="1054100"/>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P16</a:t>
            </a:r>
            <a:endParaRPr lang="en-US" altLang="zh-CN" sz="2400" b="1">
              <a:solidFill>
                <a:schemeClr val="accent2"/>
              </a:solidFill>
            </a:endParaRPr>
          </a:p>
        </p:txBody>
      </p:sp>
      <p:sp>
        <p:nvSpPr>
          <p:cNvPr id="10" name="文本框 9"/>
          <p:cNvSpPr txBox="1"/>
          <p:nvPr>
            <p:custDataLst>
              <p:tags r:id="rId3"/>
            </p:custDataLst>
          </p:nvPr>
        </p:nvSpPr>
        <p:spPr>
          <a:xfrm>
            <a:off x="2195830" y="966470"/>
            <a:ext cx="9123680" cy="518795"/>
          </a:xfrm>
          <a:prstGeom prst="rect">
            <a:avLst/>
          </a:prstGeom>
        </p:spPr>
        <p:txBody>
          <a:bodyPr>
            <a:noAutofit/>
          </a:bodyPr>
          <a:p>
            <a:pPr indent="522605" algn="l">
              <a:lnSpc>
                <a:spcPct val="150000"/>
              </a:lnSpc>
              <a:buClrTx/>
              <a:buSzTx/>
              <a:buFontTx/>
            </a:pPr>
            <a:r>
              <a:rPr lang="en-US" altLang="zh-CN" sz="2000">
                <a:solidFill>
                  <a:srgbClr val="231F20"/>
                </a:solidFill>
                <a:latin typeface="微软雅黑" panose="020B0503020204020204" charset="-122"/>
                <a:ea typeface="微软雅黑" panose="020B0503020204020204" charset="-122"/>
                <a:cs typeface="微软雅黑" panose="020B0503020204020204" charset="-122"/>
              </a:rPr>
              <a:t>1.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思考：在现实交通中，单开关控制交通信号灯的设计有哪些局限性？例如，在大型复杂的十字路口，这种设计是否适用？如果不适用，那么需要做哪些改进？</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a:t>
            </a:r>
            <a:endParaRPr lang="en-US" altLang="zh-CN"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3" name="圆角矩形 2"/>
          <p:cNvSpPr/>
          <p:nvPr/>
        </p:nvSpPr>
        <p:spPr>
          <a:xfrm>
            <a:off x="1009650" y="1006475"/>
            <a:ext cx="1231900" cy="626745"/>
          </a:xfrm>
          <a:prstGeom prst="roundRect">
            <a:avLst>
              <a:gd name="adj" fmla="val 23979"/>
            </a:avLst>
          </a:prstGeom>
        </p:spPr>
        <p:style>
          <a:lnRef idx="2">
            <a:schemeClr val="lt1"/>
          </a:lnRef>
          <a:fillRef idx="1">
            <a:schemeClr val="accent1"/>
          </a:fillRef>
          <a:effectRef idx="1">
            <a:schemeClr val="accent1"/>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探索</a:t>
            </a:r>
            <a:endParaRPr lang="zh-CN" altLang="en-US" sz="2400" b="1">
              <a:latin typeface="微软雅黑" panose="020B0503020204020204" charset="-122"/>
              <a:ea typeface="微软雅黑" panose="020B0503020204020204" charset="-122"/>
            </a:endParaRPr>
          </a:p>
        </p:txBody>
      </p:sp>
      <p:pic>
        <p:nvPicPr>
          <p:cNvPr id="8" name="图片 7"/>
          <p:cNvPicPr>
            <a:picLocks noChangeAspect="1"/>
          </p:cNvPicPr>
          <p:nvPr/>
        </p:nvPicPr>
        <p:blipFill>
          <a:blip r:embed="rId4"/>
          <a:stretch>
            <a:fillRect/>
          </a:stretch>
        </p:blipFill>
        <p:spPr>
          <a:xfrm>
            <a:off x="1887220" y="2343150"/>
            <a:ext cx="2190750" cy="2827655"/>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00000" charset="-122"/>
                <a:ea typeface="思源黑体" panose="020B0500000000000000" charset="-122"/>
                <a:cs typeface="思源黑体" panose="020B0500000000000000" charset="-122"/>
                <a:sym typeface="思源黑体" panose="020B050000000000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02</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5" name="标题 4"/>
          <p:cNvSpPr>
            <a:spLocks noGrp="1"/>
          </p:cNvSpPr>
          <p:nvPr>
            <p:ph type="title"/>
          </p:nvPr>
        </p:nvSpPr>
        <p:spPr>
          <a:xfrm>
            <a:off x="1470025" y="283845"/>
            <a:ext cx="9626600" cy="544830"/>
          </a:xfrm>
        </p:spPr>
        <p:txBody>
          <a:bodyPr/>
          <a:lstStyle/>
          <a:p>
            <a:r>
              <a:rPr altLang="en-US" sz="2800" dirty="0">
                <a:sym typeface="+mn-ea"/>
              </a:rPr>
              <a:t>身边的公共服务设备</a:t>
            </a:r>
            <a:endParaRPr lang="zh-CN" altLang="en-US" sz="2800" dirty="0"/>
          </a:p>
        </p:txBody>
      </p:sp>
      <p:sp>
        <p:nvSpPr>
          <p:cNvPr id="6" name="圆角矩形 5"/>
          <p:cNvSpPr/>
          <p:nvPr>
            <p:custDataLst>
              <p:tags r:id="rId2"/>
            </p:custDataLst>
          </p:nvPr>
        </p:nvSpPr>
        <p:spPr>
          <a:xfrm>
            <a:off x="190500" y="1054100"/>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P16</a:t>
            </a:r>
            <a:endParaRPr lang="en-US" altLang="zh-CN" sz="2400" b="1">
              <a:solidFill>
                <a:schemeClr val="accent2"/>
              </a:solidFill>
            </a:endParaRPr>
          </a:p>
        </p:txBody>
      </p:sp>
      <p:sp>
        <p:nvSpPr>
          <p:cNvPr id="10" name="文本框 9"/>
          <p:cNvSpPr txBox="1"/>
          <p:nvPr>
            <p:custDataLst>
              <p:tags r:id="rId3"/>
            </p:custDataLst>
          </p:nvPr>
        </p:nvSpPr>
        <p:spPr>
          <a:xfrm>
            <a:off x="2195830" y="966470"/>
            <a:ext cx="9123680" cy="518795"/>
          </a:xfrm>
          <a:prstGeom prst="rect">
            <a:avLst/>
          </a:prstGeom>
        </p:spPr>
        <p:txBody>
          <a:bodyPr>
            <a:noAutofit/>
          </a:bodyPr>
          <a:p>
            <a:pPr indent="522605" algn="l">
              <a:lnSpc>
                <a:spcPct val="150000"/>
              </a:lnSpc>
              <a:buClrTx/>
              <a:buSzTx/>
              <a:buFontTx/>
            </a:pPr>
            <a:r>
              <a:rPr lang="en-US" altLang="zh-CN" sz="2000">
                <a:solidFill>
                  <a:srgbClr val="231F20"/>
                </a:solidFill>
                <a:latin typeface="微软雅黑" panose="020B0503020204020204" charset="-122"/>
                <a:ea typeface="微软雅黑" panose="020B0503020204020204" charset="-122"/>
                <a:cs typeface="微软雅黑" panose="020B0503020204020204" charset="-122"/>
              </a:rPr>
              <a:t>2.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寻找生活中还有哪些产品是通过单一按钮（或控制元件）来实现多种状态切换的，填写表</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 1.2.3</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3" name="圆角矩形 2"/>
          <p:cNvSpPr/>
          <p:nvPr/>
        </p:nvSpPr>
        <p:spPr>
          <a:xfrm>
            <a:off x="1009650" y="1006475"/>
            <a:ext cx="1231900" cy="626745"/>
          </a:xfrm>
          <a:prstGeom prst="roundRect">
            <a:avLst>
              <a:gd name="adj" fmla="val 23979"/>
            </a:avLst>
          </a:prstGeom>
        </p:spPr>
        <p:style>
          <a:lnRef idx="2">
            <a:schemeClr val="lt1"/>
          </a:lnRef>
          <a:fillRef idx="1">
            <a:schemeClr val="accent1"/>
          </a:fillRef>
          <a:effectRef idx="1">
            <a:schemeClr val="accent1"/>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探索</a:t>
            </a:r>
            <a:endParaRPr lang="zh-CN" altLang="en-US" sz="2400" b="1">
              <a:latin typeface="微软雅黑" panose="020B0503020204020204" charset="-122"/>
              <a:ea typeface="微软雅黑" panose="020B0503020204020204" charset="-122"/>
            </a:endParaRPr>
          </a:p>
        </p:txBody>
      </p:sp>
      <p:sp>
        <p:nvSpPr>
          <p:cNvPr id="4" name="文本框 3"/>
          <p:cNvSpPr txBox="1"/>
          <p:nvPr/>
        </p:nvSpPr>
        <p:spPr>
          <a:xfrm>
            <a:off x="3743325" y="2017713"/>
            <a:ext cx="5080000" cy="553085"/>
          </a:xfrm>
          <a:prstGeom prst="rect">
            <a:avLst/>
          </a:prstGeom>
        </p:spPr>
        <p:txBody>
          <a:bodyPr>
            <a:spAutoFit/>
          </a:bodyPr>
          <a:p>
            <a:pPr marL="0" indent="522605" algn="l" defTabSz="914400">
              <a:lnSpc>
                <a:spcPct val="150000"/>
              </a:lnSpc>
              <a:buClrTx/>
              <a:buSzTx/>
              <a:buFontTx/>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表1.2.3  单一控制多状态产品分析表</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graphicFrame>
        <p:nvGraphicFramePr>
          <p:cNvPr id="7" name="表格 6"/>
          <p:cNvGraphicFramePr/>
          <p:nvPr>
            <p:custDataLst>
              <p:tags r:id="rId4"/>
            </p:custDataLst>
          </p:nvPr>
        </p:nvGraphicFramePr>
        <p:xfrm>
          <a:off x="661670" y="2586990"/>
          <a:ext cx="10868025" cy="2711450"/>
        </p:xfrm>
        <a:graphic>
          <a:graphicData uri="http://schemas.openxmlformats.org/drawingml/2006/table">
            <a:tbl>
              <a:tblPr/>
              <a:tblGrid>
                <a:gridCol w="1140460"/>
                <a:gridCol w="1323340"/>
                <a:gridCol w="1605915"/>
                <a:gridCol w="1959610"/>
                <a:gridCol w="1334135"/>
                <a:gridCol w="3504565"/>
              </a:tblGrid>
              <a:tr h="499745">
                <a:tc>
                  <a:txBody>
                    <a:bodyPr/>
                    <a:p>
                      <a:pPr indent="0" algn="l" fontAlgn="auto">
                        <a:lnSpc>
                          <a:spcPct val="150000"/>
                        </a:lnSpc>
                        <a:buClrTx/>
                        <a:buSzTx/>
                        <a:buFontTx/>
                      </a:pPr>
                      <a:r>
                        <a:rPr lang="zh-CN" altLang="en-US" sz="1400" i="0">
                          <a:solidFill>
                            <a:srgbClr val="231F20"/>
                          </a:solidFill>
                          <a:latin typeface="微软雅黑" panose="020B0503020204020204" charset="-122"/>
                          <a:ea typeface="微软雅黑" panose="020B0503020204020204" charset="-122"/>
                          <a:cs typeface="微软雅黑" panose="020B0503020204020204" charset="-122"/>
                        </a:rPr>
                        <a:t>产品名称</a:t>
                      </a:r>
                      <a:endParaRPr lang="zh-CN" altLang="en-US" sz="140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7E6E6"/>
                    </a:solidFill>
                  </a:tcPr>
                </a:tc>
                <a:tc>
                  <a:txBody>
                    <a:bodyPr/>
                    <a:p>
                      <a:pPr indent="0" algn="l" fontAlgn="auto">
                        <a:lnSpc>
                          <a:spcPct val="150000"/>
                        </a:lnSpc>
                        <a:buClrTx/>
                        <a:buSzTx/>
                        <a:buFontTx/>
                      </a:pPr>
                      <a:r>
                        <a:rPr lang="zh-CN" altLang="en-US" sz="1400" i="0">
                          <a:solidFill>
                            <a:srgbClr val="231F20"/>
                          </a:solidFill>
                          <a:latin typeface="微软雅黑" panose="020B0503020204020204" charset="-122"/>
                          <a:ea typeface="微软雅黑" panose="020B0503020204020204" charset="-122"/>
                          <a:cs typeface="微软雅黑" panose="020B0503020204020204" charset="-122"/>
                        </a:rPr>
                        <a:t>不同状态</a:t>
                      </a:r>
                      <a:endParaRPr lang="zh-CN" altLang="en-US" sz="140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7E6E6"/>
                    </a:solidFill>
                  </a:tcPr>
                </a:tc>
                <a:tc>
                  <a:txBody>
                    <a:bodyPr/>
                    <a:p>
                      <a:pPr indent="0" algn="l" fontAlgn="auto">
                        <a:lnSpc>
                          <a:spcPct val="150000"/>
                        </a:lnSpc>
                        <a:buClrTx/>
                        <a:buSzTx/>
                        <a:buFontTx/>
                      </a:pPr>
                      <a:r>
                        <a:rPr lang="zh-CN" altLang="en-US" sz="1400" i="0">
                          <a:solidFill>
                            <a:srgbClr val="231F20"/>
                          </a:solidFill>
                          <a:latin typeface="微软雅黑" panose="020B0503020204020204" charset="-122"/>
                          <a:ea typeface="微软雅黑" panose="020B0503020204020204" charset="-122"/>
                          <a:cs typeface="微软雅黑" panose="020B0503020204020204" charset="-122"/>
                        </a:rPr>
                        <a:t>状态切换顺序</a:t>
                      </a:r>
                      <a:endParaRPr lang="zh-CN" altLang="en-US" sz="140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7E6E6"/>
                    </a:solidFill>
                  </a:tcPr>
                </a:tc>
                <a:tc>
                  <a:txBody>
                    <a:bodyPr/>
                    <a:p>
                      <a:pPr indent="0" algn="l" fontAlgn="auto">
                        <a:lnSpc>
                          <a:spcPct val="150000"/>
                        </a:lnSpc>
                        <a:buClrTx/>
                        <a:buSzTx/>
                        <a:buFontTx/>
                      </a:pPr>
                      <a:r>
                        <a:rPr lang="zh-CN" altLang="en-US" sz="1400" i="0">
                          <a:solidFill>
                            <a:srgbClr val="231F20"/>
                          </a:solidFill>
                          <a:latin typeface="微软雅黑" panose="020B0503020204020204" charset="-122"/>
                          <a:ea typeface="微软雅黑" panose="020B0503020204020204" charset="-122"/>
                          <a:cs typeface="微软雅黑" panose="020B0503020204020204" charset="-122"/>
                        </a:rPr>
                        <a:t>应用场景</a:t>
                      </a:r>
                      <a:endParaRPr lang="zh-CN" altLang="en-US" sz="140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7E6E6"/>
                    </a:solidFill>
                  </a:tcPr>
                </a:tc>
                <a:tc>
                  <a:txBody>
                    <a:bodyPr/>
                    <a:p>
                      <a:pPr indent="0" algn="l" fontAlgn="auto">
                        <a:lnSpc>
                          <a:spcPct val="150000"/>
                        </a:lnSpc>
                        <a:buClrTx/>
                        <a:buSzTx/>
                        <a:buFontTx/>
                      </a:pPr>
                      <a:r>
                        <a:rPr lang="zh-CN" altLang="en-US" sz="1400" i="0">
                          <a:solidFill>
                            <a:srgbClr val="231F20"/>
                          </a:solidFill>
                          <a:latin typeface="微软雅黑" panose="020B0503020204020204" charset="-122"/>
                          <a:ea typeface="微软雅黑" panose="020B0503020204020204" charset="-122"/>
                          <a:cs typeface="微软雅黑" panose="020B0503020204020204" charset="-122"/>
                        </a:rPr>
                        <a:t>优点</a:t>
                      </a:r>
                      <a:endParaRPr lang="zh-CN" altLang="en-US" sz="140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7E6E6"/>
                    </a:solidFill>
                  </a:tcPr>
                </a:tc>
                <a:tc>
                  <a:txBody>
                    <a:bodyPr/>
                    <a:p>
                      <a:pPr indent="0" algn="l" fontAlgn="auto">
                        <a:lnSpc>
                          <a:spcPct val="150000"/>
                        </a:lnSpc>
                        <a:buClrTx/>
                        <a:buSzTx/>
                        <a:buFontTx/>
                      </a:pPr>
                      <a:r>
                        <a:rPr lang="zh-CN" altLang="en-US" sz="1400" i="0">
                          <a:solidFill>
                            <a:srgbClr val="231F20"/>
                          </a:solidFill>
                          <a:latin typeface="微软雅黑" panose="020B0503020204020204" charset="-122"/>
                          <a:ea typeface="微软雅黑" panose="020B0503020204020204" charset="-122"/>
                          <a:cs typeface="微软雅黑" panose="020B0503020204020204" charset="-122"/>
                        </a:rPr>
                        <a:t>缺点</a:t>
                      </a:r>
                      <a:endParaRPr lang="zh-CN" altLang="en-US" sz="140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7E6E6"/>
                    </a:solidFill>
                  </a:tcPr>
                </a:tc>
              </a:tr>
              <a:tr h="748665">
                <a:tc>
                  <a:txBody>
                    <a:bodyPr/>
                    <a:p>
                      <a:pPr indent="0" algn="l" fontAlgn="auto">
                        <a:lnSpc>
                          <a:spcPct val="150000"/>
                        </a:lnSpc>
                        <a:buClrTx/>
                        <a:buSzTx/>
                        <a:buFontTx/>
                      </a:pPr>
                      <a:r>
                        <a:rPr lang="zh-CN" altLang="en-US" sz="1400" b="0" i="0">
                          <a:solidFill>
                            <a:srgbClr val="231F20"/>
                          </a:solidFill>
                          <a:latin typeface="微软雅黑" panose="020B0503020204020204" charset="-122"/>
                          <a:ea typeface="微软雅黑" panose="020B0503020204020204" charset="-122"/>
                          <a:cs typeface="微软雅黑" panose="020B0503020204020204" charset="-122"/>
                        </a:rPr>
                        <a:t>电动牙刷</a:t>
                      </a:r>
                      <a:endParaRPr lang="zh-CN" altLang="en-US" sz="14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indent="0" algn="l" fontAlgn="auto">
                        <a:lnSpc>
                          <a:spcPct val="150000"/>
                        </a:lnSpc>
                        <a:buClrTx/>
                        <a:buSzTx/>
                        <a:buFontTx/>
                      </a:pPr>
                      <a:r>
                        <a:rPr lang="zh-CN" altLang="en-US" sz="1400" b="0" i="0">
                          <a:solidFill>
                            <a:srgbClr val="231F20"/>
                          </a:solidFill>
                          <a:latin typeface="微软雅黑" panose="020B0503020204020204" charset="-122"/>
                          <a:ea typeface="微软雅黑" panose="020B0503020204020204" charset="-122"/>
                          <a:cs typeface="微软雅黑" panose="020B0503020204020204" charset="-122"/>
                        </a:rPr>
                        <a:t>清洁、按摩、标准</a:t>
                      </a:r>
                      <a:endParaRPr lang="zh-CN" altLang="en-US" sz="14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indent="0" algn="l" fontAlgn="auto">
                        <a:lnSpc>
                          <a:spcPct val="150000"/>
                        </a:lnSpc>
                        <a:buClrTx/>
                        <a:buSzTx/>
                        <a:buFontTx/>
                      </a:pPr>
                      <a:r>
                        <a:rPr lang="zh-CN" altLang="en-US" sz="1400" b="0" i="0">
                          <a:solidFill>
                            <a:srgbClr val="231F20"/>
                          </a:solidFill>
                          <a:latin typeface="微软雅黑" panose="020B0503020204020204" charset="-122"/>
                          <a:ea typeface="微软雅黑" panose="020B0503020204020204" charset="-122"/>
                          <a:cs typeface="微软雅黑" panose="020B0503020204020204" charset="-122"/>
                        </a:rPr>
                        <a:t>按一次切换一个模式，循环切换</a:t>
                      </a:r>
                      <a:endParaRPr lang="zh-CN" altLang="en-US" sz="14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indent="0" algn="l" fontAlgn="auto">
                        <a:lnSpc>
                          <a:spcPct val="150000"/>
                        </a:lnSpc>
                        <a:buClrTx/>
                        <a:buSzTx/>
                        <a:buFontTx/>
                      </a:pPr>
                      <a:r>
                        <a:rPr lang="zh-CN" altLang="en-US" sz="1400" b="0" i="0">
                          <a:solidFill>
                            <a:srgbClr val="231F20"/>
                          </a:solidFill>
                          <a:latin typeface="微软雅黑" panose="020B0503020204020204" charset="-122"/>
                          <a:ea typeface="微软雅黑" panose="020B0503020204020204" charset="-122"/>
                          <a:cs typeface="微软雅黑" panose="020B0503020204020204" charset="-122"/>
                        </a:rPr>
                        <a:t>清洁牙齿、按摩牙龈、日常刷牙</a:t>
                      </a:r>
                      <a:endParaRPr lang="zh-CN" altLang="en-US" sz="14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indent="0" algn="l" fontAlgn="auto">
                        <a:lnSpc>
                          <a:spcPct val="150000"/>
                        </a:lnSpc>
                        <a:buClrTx/>
                        <a:buSzTx/>
                        <a:buFontTx/>
                      </a:pPr>
                      <a:r>
                        <a:rPr lang="zh-CN" altLang="en-US" sz="1400" b="0" i="0">
                          <a:solidFill>
                            <a:srgbClr val="231F20"/>
                          </a:solidFill>
                          <a:latin typeface="微软雅黑" panose="020B0503020204020204" charset="-122"/>
                          <a:ea typeface="微软雅黑" panose="020B0503020204020204" charset="-122"/>
                          <a:cs typeface="微软雅黑" panose="020B0503020204020204" charset="-122"/>
                        </a:rPr>
                        <a:t>操作简单，功能集成度高</a:t>
                      </a:r>
                      <a:endParaRPr lang="zh-CN" altLang="en-US" sz="14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indent="0" algn="l" fontAlgn="auto">
                        <a:lnSpc>
                          <a:spcPct val="150000"/>
                        </a:lnSpc>
                        <a:buClrTx/>
                        <a:buSzTx/>
                        <a:buFontTx/>
                      </a:pPr>
                      <a:r>
                        <a:rPr lang="zh-CN" altLang="en-US" sz="1400" b="0" i="0">
                          <a:solidFill>
                            <a:srgbClr val="231F20"/>
                          </a:solidFill>
                          <a:latin typeface="微软雅黑" panose="020B0503020204020204" charset="-122"/>
                          <a:ea typeface="微软雅黑" panose="020B0503020204020204" charset="-122"/>
                          <a:cs typeface="微软雅黑" panose="020B0503020204020204" charset="-122"/>
                        </a:rPr>
                        <a:t>可能误操作导致切换到不需要的模式</a:t>
                      </a:r>
                      <a:endParaRPr lang="zh-CN" altLang="en-US" sz="14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960120">
                <a:tc>
                  <a:txBody>
                    <a:bodyPr/>
                    <a:p>
                      <a:pPr indent="0" algn="l" fontAlgn="auto">
                        <a:lnSpc>
                          <a:spcPct val="150000"/>
                        </a:lnSpc>
                        <a:buClrTx/>
                        <a:buSzTx/>
                        <a:buFontTx/>
                      </a:pPr>
                      <a:r>
                        <a:rPr lang="zh-CN" altLang="en-US" sz="1400" b="0" i="0">
                          <a:solidFill>
                            <a:srgbClr val="231F20"/>
                          </a:solidFill>
                          <a:latin typeface="微软雅黑" panose="020B0503020204020204" charset="-122"/>
                          <a:ea typeface="微软雅黑" panose="020B0503020204020204" charset="-122"/>
                          <a:cs typeface="微软雅黑" panose="020B0503020204020204" charset="-122"/>
                        </a:rPr>
                        <a:t>手电筒</a:t>
                      </a:r>
                      <a:endParaRPr lang="zh-CN" altLang="en-US" sz="14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indent="0" algn="l" fontAlgn="auto">
                        <a:lnSpc>
                          <a:spcPct val="150000"/>
                        </a:lnSpc>
                        <a:buClrTx/>
                        <a:buSzTx/>
                        <a:buFontTx/>
                      </a:pPr>
                      <a:r>
                        <a:rPr lang="zh-CN" altLang="en-US" sz="1400" b="0" i="0">
                          <a:solidFill>
                            <a:srgbClr val="231F20"/>
                          </a:solidFill>
                          <a:latin typeface="微软雅黑" panose="020B0503020204020204" charset="-122"/>
                          <a:ea typeface="微软雅黑" panose="020B0503020204020204" charset="-122"/>
                          <a:cs typeface="微软雅黑" panose="020B0503020204020204" charset="-122"/>
                        </a:rPr>
                        <a:t>常亮、慢闪、快闪、关闭</a:t>
                      </a:r>
                      <a:endParaRPr lang="zh-CN" altLang="en-US" sz="14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indent="0" algn="l" fontAlgn="auto">
                        <a:lnSpc>
                          <a:spcPct val="150000"/>
                        </a:lnSpc>
                        <a:buClrTx/>
                        <a:buSzTx/>
                        <a:buFontTx/>
                      </a:pPr>
                      <a:r>
                        <a:rPr lang="zh-CN" altLang="en-US" sz="1400" b="0" i="0">
                          <a:solidFill>
                            <a:srgbClr val="231F20"/>
                          </a:solidFill>
                          <a:latin typeface="微软雅黑" panose="020B0503020204020204" charset="-122"/>
                          <a:ea typeface="微软雅黑" panose="020B0503020204020204" charset="-122"/>
                          <a:cs typeface="微软雅黑" panose="020B0503020204020204" charset="-122"/>
                        </a:rPr>
                        <a:t>按一次切换一个状态，循环切换</a:t>
                      </a:r>
                      <a:endParaRPr lang="zh-CN" altLang="en-US" sz="14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indent="0" algn="l" fontAlgn="auto">
                        <a:lnSpc>
                          <a:spcPct val="150000"/>
                        </a:lnSpc>
                        <a:buClrTx/>
                        <a:buSzTx/>
                        <a:buFontTx/>
                      </a:pPr>
                      <a:r>
                        <a:rPr lang="zh-CN" altLang="en-US" sz="1400" b="0" i="0">
                          <a:solidFill>
                            <a:srgbClr val="231F20"/>
                          </a:solidFill>
                          <a:latin typeface="微软雅黑" panose="020B0503020204020204" charset="-122"/>
                          <a:ea typeface="微软雅黑" panose="020B0503020204020204" charset="-122"/>
                          <a:cs typeface="微软雅黑" panose="020B0503020204020204" charset="-122"/>
                        </a:rPr>
                        <a:t>夜间照明、紧急信号（闪烁）</a:t>
                      </a:r>
                      <a:endParaRPr lang="zh-CN" altLang="en-US" sz="14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indent="0" algn="l" fontAlgn="auto">
                        <a:lnSpc>
                          <a:spcPct val="150000"/>
                        </a:lnSpc>
                        <a:buClrTx/>
                        <a:buSzTx/>
                        <a:buFontTx/>
                      </a:pPr>
                      <a:r>
                        <a:rPr lang="zh-CN" altLang="en-US" sz="1400" b="0" i="0">
                          <a:solidFill>
                            <a:srgbClr val="231F20"/>
                          </a:solidFill>
                          <a:latin typeface="微软雅黑" panose="020B0503020204020204" charset="-122"/>
                          <a:ea typeface="微软雅黑" panose="020B0503020204020204" charset="-122"/>
                          <a:cs typeface="微软雅黑" panose="020B0503020204020204" charset="-122"/>
                        </a:rPr>
                        <a:t>多功能，方便在不同情境下使用</a:t>
                      </a:r>
                      <a:endParaRPr lang="zh-CN" altLang="en-US" sz="14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indent="0" algn="l" fontAlgn="auto">
                        <a:lnSpc>
                          <a:spcPct val="150000"/>
                        </a:lnSpc>
                        <a:buClrTx/>
                        <a:buSzTx/>
                        <a:buFontTx/>
                      </a:pPr>
                      <a:r>
                        <a:rPr lang="zh-CN" altLang="en-US" sz="1400" b="0" i="0">
                          <a:solidFill>
                            <a:srgbClr val="231F20"/>
                          </a:solidFill>
                          <a:latin typeface="微软雅黑" panose="020B0503020204020204" charset="-122"/>
                          <a:ea typeface="微软雅黑" panose="020B0503020204020204" charset="-122"/>
                          <a:cs typeface="微软雅黑" panose="020B0503020204020204" charset="-122"/>
                        </a:rPr>
                        <a:t>闪烁模式可能耗电量不同，不好掌握电量消耗</a:t>
                      </a:r>
                      <a:endParaRPr lang="zh-CN" altLang="en-US" sz="14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320040">
                <a:tc>
                  <a:txBody>
                    <a:bodyPr/>
                    <a:p>
                      <a:pPr indent="0" algn="l" fontAlgn="auto">
                        <a:lnSpc>
                          <a:spcPct val="150000"/>
                        </a:lnSpc>
                        <a:buClrTx/>
                        <a:buSzTx/>
                        <a:buFontTx/>
                      </a:pPr>
                      <a:endParaRPr lang="zh-CN" altLang="en-US" sz="14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indent="0" algn="l" fontAlgn="auto">
                        <a:lnSpc>
                          <a:spcPct val="150000"/>
                        </a:lnSpc>
                        <a:buClrTx/>
                        <a:buSzTx/>
                        <a:buFontTx/>
                      </a:pPr>
                      <a:endParaRPr lang="zh-CN" altLang="en-US" sz="14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indent="0" algn="l" fontAlgn="auto">
                        <a:lnSpc>
                          <a:spcPct val="150000"/>
                        </a:lnSpc>
                        <a:buClrTx/>
                        <a:buSzTx/>
                        <a:buFontTx/>
                      </a:pPr>
                      <a:endParaRPr lang="zh-CN" altLang="en-US" sz="14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indent="0" algn="l" fontAlgn="auto">
                        <a:lnSpc>
                          <a:spcPct val="150000"/>
                        </a:lnSpc>
                        <a:buClrTx/>
                        <a:buSzTx/>
                        <a:buFontTx/>
                      </a:pPr>
                      <a:endParaRPr lang="zh-CN" altLang="en-US" sz="1400" b="0" i="0">
                        <a:solidFill>
                          <a:srgbClr val="231F20"/>
                        </a:solidFill>
                        <a:latin typeface="微软雅黑" panose="020B0503020204020204" charset="-122"/>
                        <a:ea typeface="微软雅黑" panose="020B0503020204020204" charset="-122"/>
                        <a:cs typeface="微软雅黑" panose="020B0503020204020204" charset="-122"/>
                      </a:endParaRPr>
                    </a:p>
                    <a:p>
                      <a:pPr indent="0" algn="l" fontAlgn="auto">
                        <a:lnSpc>
                          <a:spcPct val="150000"/>
                        </a:lnSpc>
                        <a:buClrTx/>
                        <a:buSzTx/>
                        <a:buFontTx/>
                      </a:pPr>
                      <a:endParaRPr lang="zh-CN" altLang="en-US" sz="14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indent="0" algn="l" fontAlgn="auto">
                        <a:lnSpc>
                          <a:spcPct val="150000"/>
                        </a:lnSpc>
                        <a:buClrTx/>
                        <a:buSzTx/>
                        <a:buFontTx/>
                      </a:pPr>
                      <a:endParaRPr lang="zh-CN" altLang="en-US" sz="14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indent="0" algn="l" fontAlgn="auto">
                        <a:lnSpc>
                          <a:spcPct val="150000"/>
                        </a:lnSpc>
                        <a:buClrTx/>
                        <a:buSzTx/>
                        <a:buFontTx/>
                      </a:pPr>
                      <a:endParaRPr lang="zh-CN" altLang="en-US" sz="14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182880">
                <a:tc>
                  <a:txBody>
                    <a:bodyPr/>
                    <a:p>
                      <a:pPr indent="0" algn="l" fontAlgn="auto">
                        <a:lnSpc>
                          <a:spcPct val="150000"/>
                        </a:lnSpc>
                        <a:spcBef>
                          <a:spcPct val="0"/>
                        </a:spcBef>
                        <a:spcAft>
                          <a:spcPct val="0"/>
                        </a:spcAft>
                      </a:pPr>
                      <a:endParaRPr lang="zh-CN" sz="800" b="0" i="0">
                        <a:solidFill>
                          <a:srgbClr val="FF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indent="0" algn="l" fontAlgn="auto">
                        <a:lnSpc>
                          <a:spcPct val="150000"/>
                        </a:lnSpc>
                        <a:spcBef>
                          <a:spcPct val="0"/>
                        </a:spcBef>
                        <a:spcAft>
                          <a:spcPct val="0"/>
                        </a:spcAft>
                      </a:pPr>
                      <a:endParaRPr lang="zh-CN" sz="800" b="0" i="0">
                        <a:solidFill>
                          <a:srgbClr val="FF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indent="0" algn="l" fontAlgn="auto">
                        <a:lnSpc>
                          <a:spcPct val="150000"/>
                        </a:lnSpc>
                        <a:spcBef>
                          <a:spcPct val="0"/>
                        </a:spcBef>
                        <a:spcAft>
                          <a:spcPct val="0"/>
                        </a:spcAft>
                      </a:pPr>
                      <a:endParaRPr lang="zh-CN" sz="800" b="0" i="0">
                        <a:solidFill>
                          <a:srgbClr val="FF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indent="0" algn="l" fontAlgn="auto">
                        <a:lnSpc>
                          <a:spcPct val="150000"/>
                        </a:lnSpc>
                        <a:spcBef>
                          <a:spcPct val="0"/>
                        </a:spcBef>
                        <a:spcAft>
                          <a:spcPct val="0"/>
                        </a:spcAft>
                      </a:pPr>
                      <a:endParaRPr lang="zh-CN" sz="800" b="0" i="0">
                        <a:solidFill>
                          <a:srgbClr val="FF0000"/>
                        </a:solidFill>
                        <a:latin typeface="宋体" panose="02010600030101010101" pitchFamily="2" charset="-122"/>
                        <a:ea typeface="宋体" panose="02010600030101010101" pitchFamily="2" charset="-122"/>
                      </a:endParaRPr>
                    </a:p>
                    <a:p>
                      <a:pPr indent="0" algn="l" fontAlgn="auto">
                        <a:lnSpc>
                          <a:spcPct val="150000"/>
                        </a:lnSpc>
                        <a:spcBef>
                          <a:spcPct val="0"/>
                        </a:spcBef>
                        <a:spcAft>
                          <a:spcPct val="0"/>
                        </a:spcAft>
                      </a:pPr>
                      <a:endParaRPr lang="zh-CN" sz="800" b="0" i="0">
                        <a:solidFill>
                          <a:srgbClr val="FF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indent="0" algn="l" fontAlgn="auto">
                        <a:lnSpc>
                          <a:spcPct val="150000"/>
                        </a:lnSpc>
                        <a:spcBef>
                          <a:spcPct val="0"/>
                        </a:spcBef>
                        <a:spcAft>
                          <a:spcPct val="0"/>
                        </a:spcAft>
                      </a:pPr>
                      <a:endParaRPr lang="zh-CN" sz="800" b="0" i="0">
                        <a:solidFill>
                          <a:srgbClr val="FF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indent="0" algn="l" fontAlgn="auto">
                        <a:lnSpc>
                          <a:spcPct val="150000"/>
                        </a:lnSpc>
                        <a:spcBef>
                          <a:spcPct val="0"/>
                        </a:spcBef>
                        <a:spcAft>
                          <a:spcPct val="0"/>
                        </a:spcAft>
                      </a:pPr>
                      <a:endParaRPr lang="zh-CN" sz="800" b="0" i="0">
                        <a:solidFill>
                          <a:srgbClr val="FF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00000" charset="-122"/>
                <a:ea typeface="思源黑体" panose="020B0500000000000000" charset="-122"/>
                <a:cs typeface="思源黑体" panose="020B0500000000000000" charset="-122"/>
                <a:sym typeface="思源黑体" panose="020B050000000000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03</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5" name="标题 4"/>
          <p:cNvSpPr>
            <a:spLocks noGrp="1"/>
          </p:cNvSpPr>
          <p:nvPr>
            <p:ph type="title"/>
          </p:nvPr>
        </p:nvSpPr>
        <p:spPr>
          <a:xfrm>
            <a:off x="1470025" y="283845"/>
            <a:ext cx="9626600" cy="544830"/>
          </a:xfrm>
        </p:spPr>
        <p:txBody>
          <a:bodyPr/>
          <a:lstStyle/>
          <a:p>
            <a:r>
              <a:rPr lang="zh-CN" altLang="en-US" sz="2800" dirty="0"/>
              <a:t>编程实现交通灯控制</a:t>
            </a:r>
            <a:endParaRPr lang="zh-CN" altLang="en-US" sz="2800" dirty="0"/>
          </a:p>
        </p:txBody>
      </p:sp>
      <p:pic>
        <p:nvPicPr>
          <p:cNvPr id="21" name="图片 20"/>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3335" y="3148330"/>
            <a:ext cx="2190750" cy="2827655"/>
          </a:xfrm>
          <a:prstGeom prst="rect">
            <a:avLst/>
          </a:prstGeom>
        </p:spPr>
      </p:pic>
      <p:sp>
        <p:nvSpPr>
          <p:cNvPr id="22" name="圆角矩形标注 21"/>
          <p:cNvSpPr/>
          <p:nvPr/>
        </p:nvSpPr>
        <p:spPr>
          <a:xfrm>
            <a:off x="1229360" y="1960880"/>
            <a:ext cx="2221230" cy="1672590"/>
          </a:xfrm>
          <a:prstGeom prst="wedgeRoundRectCallout">
            <a:avLst>
              <a:gd name="adj1" fmla="val -44112"/>
              <a:gd name="adj2" fmla="val 58022"/>
              <a:gd name="adj3" fmla="val 16667"/>
            </a:avLst>
          </a:prstGeom>
          <a:solidFill>
            <a:schemeClr val="accent1">
              <a:lumMod val="20000"/>
              <a:lumOff val="80000"/>
            </a:schemeClr>
          </a:solidFill>
        </p:spPr>
        <p:style>
          <a:lnRef idx="0">
            <a:srgbClr val="FFFFFF"/>
          </a:lnRef>
          <a:fillRef idx="2">
            <a:schemeClr val="accent1"/>
          </a:fillRef>
          <a:effectRef idx="0">
            <a:srgbClr val="FFFFFF"/>
          </a:effectRef>
          <a:fontRef idx="minor">
            <a:schemeClr val="lt1"/>
          </a:fontRef>
        </p:style>
        <p:txBody>
          <a:bodyPr rtlCol="0" anchor="ctr"/>
          <a:p>
            <a:pPr algn="l">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合作完成表</a:t>
            </a:r>
            <a:r>
              <a:rPr lang="en-US" altLang="zh-CN" sz="2000">
                <a:solidFill>
                  <a:schemeClr val="tx1"/>
                </a:solidFill>
                <a:latin typeface="微软雅黑" panose="020B0503020204020204" charset="-122"/>
                <a:ea typeface="微软雅黑" panose="020B0503020204020204" charset="-122"/>
                <a:cs typeface="微软雅黑" panose="020B0503020204020204" charset="-122"/>
                <a:sym typeface="+mn-ea"/>
              </a:rPr>
              <a:t>1.2.4  </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交通信号灯状态与控制规则表</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3"/>
            </p:custDataLst>
          </p:nvPr>
        </p:nvGraphicFramePr>
        <p:xfrm>
          <a:off x="4085590" y="2649220"/>
          <a:ext cx="7830185" cy="1373505"/>
        </p:xfrm>
        <a:graphic>
          <a:graphicData uri="http://schemas.openxmlformats.org/drawingml/2006/table">
            <a:tbl>
              <a:tblPr/>
              <a:tblGrid>
                <a:gridCol w="2665730"/>
                <a:gridCol w="5164455"/>
              </a:tblGrid>
              <a:tr h="413385">
                <a:tc>
                  <a:txBody>
                    <a:bodyPr/>
                    <a:p>
                      <a:pPr marL="0" algn="l">
                        <a:lnSpc>
                          <a:spcPct val="150000"/>
                        </a:lnSpc>
                        <a:buClrTx/>
                        <a:buSzTx/>
                        <a:buFontTx/>
                      </a:pPr>
                      <a:r>
                        <a:rPr lang="zh-CN" altLang="en-US" sz="2000" i="0">
                          <a:solidFill>
                            <a:srgbClr val="231F20"/>
                          </a:solidFill>
                          <a:latin typeface="微软雅黑" panose="020B0503020204020204" charset="-122"/>
                          <a:ea typeface="微软雅黑" panose="020B0503020204020204" charset="-122"/>
                          <a:cs typeface="微软雅黑" panose="020B0503020204020204" charset="-122"/>
                        </a:rPr>
                        <a:t>交通信号灯的状态</a:t>
                      </a:r>
                      <a:endParaRPr lang="zh-CN" altLang="en-US" sz="200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7E6E6"/>
                    </a:solidFill>
                  </a:tcPr>
                </a:tc>
                <a:tc>
                  <a:txBody>
                    <a:bodyPr/>
                    <a:p>
                      <a:pPr marL="0" algn="l">
                        <a:lnSpc>
                          <a:spcPct val="150000"/>
                        </a:lnSpc>
                        <a:buClrTx/>
                        <a:buSzTx/>
                        <a:buFontTx/>
                      </a:pPr>
                      <a:r>
                        <a:rPr lang="zh-CN" altLang="en-US" sz="2000" i="0">
                          <a:solidFill>
                            <a:srgbClr val="231F20"/>
                          </a:solidFill>
                          <a:latin typeface="微软雅黑" panose="020B0503020204020204" charset="-122"/>
                          <a:ea typeface="微软雅黑" panose="020B0503020204020204" charset="-122"/>
                          <a:cs typeface="微软雅黑" panose="020B0503020204020204" charset="-122"/>
                        </a:rPr>
                        <a:t>三个开关的控制规则</a:t>
                      </a:r>
                      <a:endParaRPr lang="zh-CN" altLang="en-US" sz="200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7E6E6"/>
                    </a:solidFill>
                  </a:tcPr>
                </a:tc>
              </a:tr>
              <a:tr h="320040">
                <a:tc>
                  <a:txBody>
                    <a:bodyPr/>
                    <a:p>
                      <a:pPr marL="0" algn="l">
                        <a:lnSpc>
                          <a:spcPct val="150000"/>
                        </a:lnSpc>
                        <a:buClrTx/>
                        <a:buSzTx/>
                        <a:buFontTx/>
                      </a:pPr>
                      <a:r>
                        <a:rPr lang="zh-CN" altLang="en-US" sz="2000" b="0" i="0">
                          <a:solidFill>
                            <a:srgbClr val="231F20"/>
                          </a:solidFill>
                          <a:latin typeface="微软雅黑" panose="020B0503020204020204" charset="-122"/>
                          <a:ea typeface="微软雅黑" panose="020B0503020204020204" charset="-122"/>
                          <a:cs typeface="微软雅黑" panose="020B0503020204020204" charset="-122"/>
                        </a:rPr>
                        <a:t>绿灯亮</a:t>
                      </a:r>
                      <a:endParaRPr lang="zh-CN" altLang="en-US" sz="20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algn="l">
                        <a:lnSpc>
                          <a:spcPct val="150000"/>
                        </a:lnSpc>
                        <a:buClrTx/>
                        <a:buSzTx/>
                        <a:buFontTx/>
                      </a:pPr>
                      <a:endParaRPr lang="zh-CN" altLang="en-US" sz="20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320040">
                <a:tc>
                  <a:txBody>
                    <a:bodyPr/>
                    <a:p>
                      <a:pPr marL="0" algn="l">
                        <a:lnSpc>
                          <a:spcPct val="150000"/>
                        </a:lnSpc>
                        <a:buClrTx/>
                        <a:buSzTx/>
                        <a:buFontTx/>
                      </a:pPr>
                      <a:r>
                        <a:rPr lang="zh-CN" altLang="en-US" sz="2000" b="0" i="0">
                          <a:solidFill>
                            <a:srgbClr val="231F20"/>
                          </a:solidFill>
                          <a:latin typeface="微软雅黑" panose="020B0503020204020204" charset="-122"/>
                          <a:ea typeface="微软雅黑" panose="020B0503020204020204" charset="-122"/>
                          <a:cs typeface="微软雅黑" panose="020B0503020204020204" charset="-122"/>
                        </a:rPr>
                        <a:t>黄灯亮</a:t>
                      </a:r>
                      <a:endParaRPr lang="zh-CN" altLang="en-US" sz="20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algn="l">
                        <a:lnSpc>
                          <a:spcPct val="150000"/>
                        </a:lnSpc>
                        <a:buClrTx/>
                        <a:buSzTx/>
                        <a:buFontTx/>
                      </a:pPr>
                      <a:endParaRPr lang="zh-CN" altLang="en-US" sz="20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320040">
                <a:tc>
                  <a:txBody>
                    <a:bodyPr/>
                    <a:p>
                      <a:pPr marL="0" algn="l">
                        <a:lnSpc>
                          <a:spcPct val="150000"/>
                        </a:lnSpc>
                        <a:buClrTx/>
                        <a:buSzTx/>
                        <a:buFontTx/>
                      </a:pPr>
                      <a:r>
                        <a:rPr lang="zh-CN" altLang="en-US" sz="2000" b="0" i="0">
                          <a:solidFill>
                            <a:srgbClr val="231F20"/>
                          </a:solidFill>
                          <a:latin typeface="微软雅黑" panose="020B0503020204020204" charset="-122"/>
                          <a:ea typeface="微软雅黑" panose="020B0503020204020204" charset="-122"/>
                          <a:cs typeface="微软雅黑" panose="020B0503020204020204" charset="-122"/>
                        </a:rPr>
                        <a:t>红灯亮</a:t>
                      </a:r>
                      <a:endParaRPr lang="zh-CN" altLang="en-US" sz="20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algn="l">
                        <a:lnSpc>
                          <a:spcPct val="150000"/>
                        </a:lnSpc>
                        <a:buClrTx/>
                        <a:buSzTx/>
                        <a:buFontTx/>
                      </a:pPr>
                      <a:endParaRPr lang="zh-CN" altLang="en-US" sz="2000" b="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bl>
          </a:graphicData>
        </a:graphic>
      </p:graphicFrame>
      <p:sp>
        <p:nvSpPr>
          <p:cNvPr id="4" name="文本框 3"/>
          <p:cNvSpPr txBox="1"/>
          <p:nvPr/>
        </p:nvSpPr>
        <p:spPr>
          <a:xfrm>
            <a:off x="4965700" y="1960563"/>
            <a:ext cx="5080000" cy="553085"/>
          </a:xfrm>
          <a:prstGeom prst="rect">
            <a:avLst/>
          </a:prstGeom>
        </p:spPr>
        <p:txBody>
          <a:bodyPr>
            <a:spAutoFit/>
          </a:bodyPr>
          <a:p>
            <a:pPr marL="0" indent="522605" algn="l" defTabSz="914400">
              <a:lnSpc>
                <a:spcPct val="150000"/>
              </a:lnSpc>
              <a:buClrTx/>
              <a:buSzTx/>
              <a:buFontTx/>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表1.2.4  交通信号灯状态与控制规则表</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00000" charset="-122"/>
                <a:ea typeface="思源黑体" panose="020B0500000000000000" charset="-122"/>
                <a:cs typeface="思源黑体" panose="020B0500000000000000" charset="-122"/>
                <a:sym typeface="思源黑体" panose="020B050000000000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03</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5" name="标题 4"/>
          <p:cNvSpPr>
            <a:spLocks noGrp="1"/>
          </p:cNvSpPr>
          <p:nvPr>
            <p:ph type="title"/>
          </p:nvPr>
        </p:nvSpPr>
        <p:spPr>
          <a:xfrm>
            <a:off x="1470025" y="283845"/>
            <a:ext cx="9626600" cy="544830"/>
          </a:xfrm>
        </p:spPr>
        <p:txBody>
          <a:bodyPr/>
          <a:lstStyle/>
          <a:p>
            <a:r>
              <a:rPr lang="zh-CN" altLang="en-US" sz="2800" dirty="0"/>
              <a:t>编程实现交通灯控制</a:t>
            </a:r>
            <a:endParaRPr lang="zh-CN" altLang="en-US" sz="2800" dirty="0"/>
          </a:p>
        </p:txBody>
      </p:sp>
      <p:pic>
        <p:nvPicPr>
          <p:cNvPr id="6" name="图片 5"/>
          <p:cNvPicPr>
            <a:picLocks noChangeAspect="1"/>
          </p:cNvPicPr>
          <p:nvPr/>
        </p:nvPicPr>
        <p:blipFill>
          <a:blip r:embed="rId2"/>
          <a:stretch>
            <a:fillRect/>
          </a:stretch>
        </p:blipFill>
        <p:spPr>
          <a:xfrm>
            <a:off x="1417320" y="1235075"/>
            <a:ext cx="1945640" cy="1302385"/>
          </a:xfrm>
          <a:prstGeom prst="rect">
            <a:avLst/>
          </a:prstGeom>
        </p:spPr>
      </p:pic>
      <p:pic>
        <p:nvPicPr>
          <p:cNvPr id="10" name="图片 9"/>
          <p:cNvPicPr>
            <a:picLocks noChangeAspect="1"/>
          </p:cNvPicPr>
          <p:nvPr/>
        </p:nvPicPr>
        <p:blipFill>
          <a:blip r:embed="rId3"/>
          <a:stretch>
            <a:fillRect/>
          </a:stretch>
        </p:blipFill>
        <p:spPr>
          <a:xfrm>
            <a:off x="4567555" y="1235075"/>
            <a:ext cx="1956435" cy="1303200"/>
          </a:xfrm>
          <a:prstGeom prst="rect">
            <a:avLst/>
          </a:prstGeom>
        </p:spPr>
      </p:pic>
      <p:pic>
        <p:nvPicPr>
          <p:cNvPr id="11" name="图片 10"/>
          <p:cNvPicPr>
            <a:picLocks noChangeAspect="1"/>
          </p:cNvPicPr>
          <p:nvPr/>
        </p:nvPicPr>
        <p:blipFill>
          <a:blip r:embed="rId4"/>
          <a:stretch>
            <a:fillRect/>
          </a:stretch>
        </p:blipFill>
        <p:spPr>
          <a:xfrm>
            <a:off x="7728585" y="1235075"/>
            <a:ext cx="1925320" cy="1303200"/>
          </a:xfrm>
          <a:prstGeom prst="rect">
            <a:avLst/>
          </a:prstGeom>
        </p:spPr>
      </p:pic>
      <p:pic>
        <p:nvPicPr>
          <p:cNvPr id="13" name="图片 12" descr="图片1 (3)"/>
          <p:cNvPicPr>
            <a:picLocks noChangeAspect="1"/>
          </p:cNvPicPr>
          <p:nvPr/>
        </p:nvPicPr>
        <p:blipFill>
          <a:blip r:embed="rId5"/>
          <a:stretch>
            <a:fillRect/>
          </a:stretch>
        </p:blipFill>
        <p:spPr>
          <a:xfrm>
            <a:off x="7575414" y="3065145"/>
            <a:ext cx="1960880" cy="1800000"/>
          </a:xfrm>
          <a:prstGeom prst="rect">
            <a:avLst/>
          </a:prstGeom>
        </p:spPr>
      </p:pic>
      <p:pic>
        <p:nvPicPr>
          <p:cNvPr id="14" name="图片 13" descr="图片1"/>
          <p:cNvPicPr>
            <a:picLocks noChangeAspect="1"/>
          </p:cNvPicPr>
          <p:nvPr/>
        </p:nvPicPr>
        <p:blipFill>
          <a:blip r:embed="rId6"/>
          <a:stretch>
            <a:fillRect/>
          </a:stretch>
        </p:blipFill>
        <p:spPr>
          <a:xfrm>
            <a:off x="1401445" y="3065145"/>
            <a:ext cx="1961379" cy="1800000"/>
          </a:xfrm>
          <a:prstGeom prst="rect">
            <a:avLst/>
          </a:prstGeom>
        </p:spPr>
      </p:pic>
      <p:pic>
        <p:nvPicPr>
          <p:cNvPr id="15" name="图片 14" descr="图片1 (2)"/>
          <p:cNvPicPr>
            <a:picLocks noChangeAspect="1"/>
          </p:cNvPicPr>
          <p:nvPr/>
        </p:nvPicPr>
        <p:blipFill>
          <a:blip r:embed="rId7"/>
          <a:stretch>
            <a:fillRect/>
          </a:stretch>
        </p:blipFill>
        <p:spPr>
          <a:xfrm>
            <a:off x="4488679" y="3065145"/>
            <a:ext cx="1960880" cy="1800000"/>
          </a:xfrm>
          <a:prstGeom prst="rect">
            <a:avLst/>
          </a:prstGeom>
        </p:spPr>
      </p:pic>
      <p:sp>
        <p:nvSpPr>
          <p:cNvPr id="16" name="右箭头 15"/>
          <p:cNvSpPr/>
          <p:nvPr/>
        </p:nvSpPr>
        <p:spPr>
          <a:xfrm>
            <a:off x="3671570" y="1810385"/>
            <a:ext cx="422275" cy="221615"/>
          </a:xfrm>
          <a:prstGeom prst="rightArrow">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8" name="右箭头 17"/>
          <p:cNvSpPr/>
          <p:nvPr/>
        </p:nvSpPr>
        <p:spPr>
          <a:xfrm>
            <a:off x="6997700" y="1810385"/>
            <a:ext cx="422275" cy="209550"/>
          </a:xfrm>
          <a:prstGeom prst="rightArrow">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9" name="右箭头 18"/>
          <p:cNvSpPr/>
          <p:nvPr/>
        </p:nvSpPr>
        <p:spPr>
          <a:xfrm>
            <a:off x="3738245" y="3759200"/>
            <a:ext cx="422275" cy="221615"/>
          </a:xfrm>
          <a:prstGeom prst="rightArrow">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右箭头 19"/>
          <p:cNvSpPr/>
          <p:nvPr/>
        </p:nvSpPr>
        <p:spPr>
          <a:xfrm>
            <a:off x="7064375" y="3759200"/>
            <a:ext cx="422275" cy="209550"/>
          </a:xfrm>
          <a:prstGeom prst="rightArrow">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文本框 22"/>
          <p:cNvSpPr txBox="1"/>
          <p:nvPr/>
        </p:nvSpPr>
        <p:spPr>
          <a:xfrm>
            <a:off x="3605530" y="5392103"/>
            <a:ext cx="5080000" cy="553085"/>
          </a:xfrm>
          <a:prstGeom prst="rect">
            <a:avLst/>
          </a:prstGeom>
        </p:spPr>
        <p:txBody>
          <a:bodyPr>
            <a:spAutoFit/>
          </a:bodyPr>
          <a:p>
            <a:pPr indent="522605" algn="l">
              <a:lnSpc>
                <a:spcPct val="150000"/>
              </a:lnSpc>
              <a:buClrTx/>
              <a:buSzTx/>
              <a:buFontTx/>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交通信号灯控制过程示意图</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4B183"/>
        </a:solidFill>
        <a:effectLst/>
      </p:bgPr>
    </p:bg>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4" name="文本框 3"/>
          <p:cNvSpPr txBox="1"/>
          <p:nvPr/>
        </p:nvSpPr>
        <p:spPr>
          <a:xfrm>
            <a:off x="742315" y="1832610"/>
            <a:ext cx="3886835" cy="2942590"/>
          </a:xfrm>
          <a:prstGeom prst="rect">
            <a:avLst/>
          </a:prstGeom>
        </p:spPr>
        <p:txBody>
          <a:bodyPr>
            <a:noAutofit/>
          </a:bodyPr>
          <a:p>
            <a:pPr indent="522605" algn="l">
              <a:lnSpc>
                <a:spcPct val="150000"/>
              </a:lnSpc>
              <a:buClrTx/>
              <a:buSzTx/>
              <a:buFontTx/>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你能否绘制一个算法流程图，要求三个开关进行组合控制，产生信号灯的红、黄、绿三种状态变化？试试看吧！</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6" name="圆角矩形 5"/>
          <p:cNvSpPr/>
          <p:nvPr>
            <p:custDataLst>
              <p:tags r:id="rId1"/>
            </p:custDataLst>
          </p:nvPr>
        </p:nvSpPr>
        <p:spPr>
          <a:xfrm>
            <a:off x="1209675" y="1113790"/>
            <a:ext cx="1839595" cy="626745"/>
          </a:xfrm>
          <a:prstGeom prst="roundRect">
            <a:avLst>
              <a:gd name="adj" fmla="val 23979"/>
            </a:avLst>
          </a:prstGeom>
        </p:spPr>
        <p:style>
          <a:lnRef idx="2">
            <a:schemeClr val="lt1"/>
          </a:lnRef>
          <a:fillRef idx="1">
            <a:schemeClr val="accent2"/>
          </a:fillRef>
          <a:effectRef idx="1">
            <a:schemeClr val="accent2"/>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挑</a:t>
            </a:r>
            <a:r>
              <a:rPr lang="en-US" altLang="zh-CN" sz="2400" b="1">
                <a:latin typeface="微软雅黑" panose="020B0503020204020204" charset="-122"/>
                <a:ea typeface="微软雅黑" panose="020B0503020204020204" charset="-122"/>
              </a:rPr>
              <a:t> </a:t>
            </a:r>
            <a:r>
              <a:rPr lang="zh-CN" altLang="en-US" sz="2400" b="1">
                <a:latin typeface="微软雅黑" panose="020B0503020204020204" charset="-122"/>
                <a:ea typeface="微软雅黑" panose="020B0503020204020204" charset="-122"/>
              </a:rPr>
              <a:t>战</a:t>
            </a:r>
            <a:endParaRPr lang="zh-CN" altLang="en-US" sz="2400" b="1">
              <a:latin typeface="微软雅黑" panose="020B0503020204020204" charset="-122"/>
              <a:ea typeface="微软雅黑" panose="020B0503020204020204" charset="-122"/>
            </a:endParaRPr>
          </a:p>
        </p:txBody>
      </p:sp>
      <p:sp>
        <p:nvSpPr>
          <p:cNvPr id="8" name="圆角矩形 7"/>
          <p:cNvSpPr/>
          <p:nvPr>
            <p:custDataLst>
              <p:tags r:id="rId2"/>
            </p:custDataLst>
          </p:nvPr>
        </p:nvSpPr>
        <p:spPr>
          <a:xfrm>
            <a:off x="190500" y="1125855"/>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P18</a:t>
            </a:r>
            <a:endParaRPr lang="en-US" altLang="zh-CN" sz="2400" b="1">
              <a:solidFill>
                <a:schemeClr val="accent2"/>
              </a:solidFill>
            </a:endParaRPr>
          </a:p>
        </p:txBody>
      </p:sp>
      <p:sp>
        <p:nvSpPr>
          <p:cNvPr id="5" name="标题 4"/>
          <p:cNvSpPr>
            <a:spLocks noGrp="1"/>
          </p:cNvSpPr>
          <p:nvPr>
            <p:ph type="title"/>
          </p:nvPr>
        </p:nvSpPr>
        <p:spPr>
          <a:xfrm>
            <a:off x="304165" y="283845"/>
            <a:ext cx="9626600" cy="544830"/>
          </a:xfrm>
        </p:spPr>
        <p:txBody>
          <a:bodyPr/>
          <a:p>
            <a:r>
              <a:rPr lang="zh-CN" altLang="en-US" sz="2800" dirty="0">
                <a:solidFill>
                  <a:schemeClr val="bg1"/>
                </a:solidFill>
                <a:sym typeface="+mn-ea"/>
              </a:rPr>
              <a:t>第</a:t>
            </a:r>
            <a:r>
              <a:rPr lang="en-US" altLang="zh-CN" sz="2800" dirty="0">
                <a:solidFill>
                  <a:schemeClr val="bg1"/>
                </a:solidFill>
                <a:sym typeface="+mn-ea"/>
              </a:rPr>
              <a:t>2</a:t>
            </a:r>
            <a:r>
              <a:rPr lang="zh-CN" altLang="en-US" sz="2800" dirty="0">
                <a:solidFill>
                  <a:schemeClr val="bg1"/>
                </a:solidFill>
                <a:sym typeface="+mn-ea"/>
              </a:rPr>
              <a:t>课</a:t>
            </a:r>
            <a:r>
              <a:rPr lang="en-US" altLang="zh-CN" sz="2800" dirty="0">
                <a:solidFill>
                  <a:schemeClr val="bg1"/>
                </a:solidFill>
                <a:sym typeface="+mn-ea"/>
              </a:rPr>
              <a:t>  </a:t>
            </a:r>
            <a:r>
              <a:rPr altLang="en-US" sz="2800" dirty="0">
                <a:solidFill>
                  <a:schemeClr val="bg1"/>
                </a:solidFill>
                <a:sym typeface="+mn-ea"/>
              </a:rPr>
              <a:t>解密开关的作用</a:t>
            </a:r>
            <a:endParaRPr altLang="en-US" sz="2800" dirty="0">
              <a:solidFill>
                <a:schemeClr val="bg1"/>
              </a:solidFill>
              <a:sym typeface="+mn-ea"/>
            </a:endParaRPr>
          </a:p>
        </p:txBody>
      </p:sp>
      <p:pic>
        <p:nvPicPr>
          <p:cNvPr id="2" name="图片 1" descr="挑战-参考答案"/>
          <p:cNvPicPr>
            <a:picLocks noChangeAspect="1"/>
          </p:cNvPicPr>
          <p:nvPr/>
        </p:nvPicPr>
        <p:blipFill>
          <a:blip r:embed="rId3"/>
          <a:stretch>
            <a:fillRect/>
          </a:stretch>
        </p:blipFill>
        <p:spPr>
          <a:xfrm>
            <a:off x="5091430" y="894080"/>
            <a:ext cx="5664200" cy="467931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0" y="1357630"/>
            <a:ext cx="9570720" cy="1576705"/>
          </a:xfrm>
        </p:spPr>
        <p:txBody>
          <a:bodyPr/>
          <a:lstStyle/>
          <a:p>
            <a:r>
              <a:rPr lang="zh-CN" altLang="en-US"/>
              <a:t>谢谢大家</a:t>
            </a:r>
            <a:endParaRPr lang="zh-CN" altLang="en-US"/>
          </a:p>
        </p:txBody>
      </p:sp>
      <p:pic>
        <p:nvPicPr>
          <p:cNvPr id="4" name="图片 3" descr="清华社logo+标准色+辅助色使用规范-04"/>
          <p:cNvPicPr>
            <a:picLocks noChangeAspect="1"/>
          </p:cNvPicPr>
          <p:nvPr userDrawn="1"/>
        </p:nvPicPr>
        <p:blipFill>
          <a:blip r:embed="rId1"/>
          <a:stretch>
            <a:fillRect/>
          </a:stretch>
        </p:blipFill>
        <p:spPr>
          <a:xfrm>
            <a:off x="356235" y="121920"/>
            <a:ext cx="3987165" cy="124333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5" name="标题 4"/>
          <p:cNvSpPr>
            <a:spLocks noGrp="1"/>
          </p:cNvSpPr>
          <p:nvPr>
            <p:ph type="title"/>
          </p:nvPr>
        </p:nvSpPr>
        <p:spPr>
          <a:xfrm>
            <a:off x="304165" y="283845"/>
            <a:ext cx="9626600" cy="544830"/>
          </a:xfrm>
        </p:spPr>
        <p:txBody>
          <a:bodyPr/>
          <a:lstStyle/>
          <a:p>
            <a:r>
              <a:rPr lang="zh-CN" altLang="en-US" sz="2800" dirty="0">
                <a:solidFill>
                  <a:schemeClr val="bg1"/>
                </a:solidFill>
                <a:sym typeface="+mn-ea"/>
              </a:rPr>
              <a:t>第</a:t>
            </a:r>
            <a:r>
              <a:rPr lang="en-US" altLang="zh-CN" sz="2800" dirty="0">
                <a:solidFill>
                  <a:schemeClr val="bg1"/>
                </a:solidFill>
                <a:sym typeface="+mn-ea"/>
              </a:rPr>
              <a:t>2</a:t>
            </a:r>
            <a:r>
              <a:rPr lang="zh-CN" altLang="en-US" sz="2800" dirty="0">
                <a:solidFill>
                  <a:schemeClr val="bg1"/>
                </a:solidFill>
                <a:sym typeface="+mn-ea"/>
              </a:rPr>
              <a:t>课</a:t>
            </a:r>
            <a:r>
              <a:rPr lang="en-US" altLang="zh-CN" sz="2800" dirty="0">
                <a:solidFill>
                  <a:schemeClr val="bg1"/>
                </a:solidFill>
                <a:sym typeface="+mn-ea"/>
              </a:rPr>
              <a:t>  </a:t>
            </a:r>
            <a:r>
              <a:rPr lang="zh-CN" altLang="en-US" sz="2800" dirty="0">
                <a:solidFill>
                  <a:schemeClr val="bg1"/>
                </a:solidFill>
                <a:sym typeface="+mn-ea"/>
              </a:rPr>
              <a:t>揭秘开关的作用</a:t>
            </a:r>
            <a:endParaRPr lang="zh-CN" altLang="en-US" sz="2800" dirty="0">
              <a:solidFill>
                <a:schemeClr val="bg1"/>
              </a:solidFill>
              <a:sym typeface="+mn-ea"/>
            </a:endParaRPr>
          </a:p>
        </p:txBody>
      </p:sp>
      <p:sp>
        <p:nvSpPr>
          <p:cNvPr id="7" name="文本框 6"/>
          <p:cNvSpPr txBox="1"/>
          <p:nvPr/>
        </p:nvSpPr>
        <p:spPr>
          <a:xfrm>
            <a:off x="1236345" y="1122680"/>
            <a:ext cx="9420225" cy="1270635"/>
          </a:xfrm>
          <a:prstGeom prst="rect">
            <a:avLst/>
          </a:prstGeom>
        </p:spPr>
        <p:txBody>
          <a:bodyPr wrap="square">
            <a:noAutofit/>
          </a:bodyPr>
          <a:p>
            <a:pPr indent="556895" algn="l">
              <a:lnSpc>
                <a:spcPct val="150000"/>
              </a:lnSpc>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生活中随处可见开关的身影，如电灯的开关、计算机的开关、洗衣机的开关等。开关的样式多种多样，如按键式、旋钮式等（图</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1.2.1</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）。我们通常使用开关切换电路状态，控制电器的运行。小小的开关蕴含着丰富的信息科技原理。</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5742305" y="2861945"/>
            <a:ext cx="2049780" cy="1626870"/>
          </a:xfrm>
          <a:prstGeom prst="rect">
            <a:avLst/>
          </a:prstGeom>
        </p:spPr>
      </p:pic>
      <p:pic>
        <p:nvPicPr>
          <p:cNvPr id="4" name="图片 3"/>
          <p:cNvPicPr/>
          <p:nvPr/>
        </p:nvPicPr>
        <p:blipFill>
          <a:blip r:embed="rId2"/>
          <a:stretch>
            <a:fillRect/>
          </a:stretch>
        </p:blipFill>
        <p:spPr>
          <a:xfrm>
            <a:off x="3051810" y="2861945"/>
            <a:ext cx="1178560" cy="1626870"/>
          </a:xfrm>
          <a:prstGeom prst="rect">
            <a:avLst/>
          </a:prstGeom>
        </p:spPr>
      </p:pic>
      <p:sp>
        <p:nvSpPr>
          <p:cNvPr id="6" name="文本框 5"/>
          <p:cNvSpPr txBox="1"/>
          <p:nvPr/>
        </p:nvSpPr>
        <p:spPr>
          <a:xfrm>
            <a:off x="3406140" y="4724400"/>
            <a:ext cx="824230" cy="337185"/>
          </a:xfrm>
          <a:prstGeom prst="rect">
            <a:avLst/>
          </a:prstGeom>
        </p:spPr>
        <p:txBody>
          <a:bodyPr wrap="square">
            <a:spAutoFit/>
          </a:bodyPr>
          <a:p>
            <a:r>
              <a:rPr lang="zh-CN" altLang="en-US" sz="1600">
                <a:solidFill>
                  <a:srgbClr val="231F20"/>
                </a:solidFill>
                <a:latin typeface="FZShuSong-Z01"/>
                <a:ea typeface="FZShuSong-Z01"/>
                <a:sym typeface="+mn-ea"/>
              </a:rPr>
              <a:t>按键</a:t>
            </a:r>
            <a:endParaRPr lang="zh-CN" altLang="en-US" sz="1900">
              <a:solidFill>
                <a:srgbClr val="231F20"/>
              </a:solidFill>
              <a:latin typeface="方正楷体_GBK"/>
              <a:ea typeface="方正楷体_GBK"/>
            </a:endParaRPr>
          </a:p>
        </p:txBody>
      </p:sp>
      <p:sp>
        <p:nvSpPr>
          <p:cNvPr id="8" name="文本框 7"/>
          <p:cNvSpPr txBox="1"/>
          <p:nvPr/>
        </p:nvSpPr>
        <p:spPr>
          <a:xfrm>
            <a:off x="3719195" y="5442585"/>
            <a:ext cx="6096000" cy="398780"/>
          </a:xfrm>
          <a:prstGeom prst="rect">
            <a:avLst/>
          </a:prstGeom>
          <a:noFill/>
        </p:spPr>
        <p:txBody>
          <a:bodyPr wrap="square" rtlCol="0" anchor="t">
            <a:spAutoFit/>
          </a:bodyPr>
          <a:p>
            <a:r>
              <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rPr>
              <a:t>图1.2.1　各种样式的开关</a:t>
            </a:r>
            <a:endParaRPr lang="zh-CN" altLang="en-US" sz="1900">
              <a:solidFill>
                <a:srgbClr val="231F20"/>
              </a:solidFill>
              <a:latin typeface="方正楷体_GBK"/>
              <a:ea typeface="方正楷体_GBK"/>
              <a:sym typeface="+mn-ea"/>
            </a:endParaRPr>
          </a:p>
        </p:txBody>
      </p:sp>
      <p:sp>
        <p:nvSpPr>
          <p:cNvPr id="10" name="文本框 9"/>
          <p:cNvSpPr txBox="1"/>
          <p:nvPr/>
        </p:nvSpPr>
        <p:spPr>
          <a:xfrm>
            <a:off x="6256655" y="4724400"/>
            <a:ext cx="824230" cy="337185"/>
          </a:xfrm>
          <a:prstGeom prst="rect">
            <a:avLst/>
          </a:prstGeom>
        </p:spPr>
        <p:txBody>
          <a:bodyPr wrap="square">
            <a:spAutoFit/>
          </a:bodyPr>
          <a:p>
            <a:r>
              <a:rPr lang="zh-CN" altLang="en-US" sz="1600">
                <a:solidFill>
                  <a:srgbClr val="231F20"/>
                </a:solidFill>
                <a:latin typeface="FZShuSong-Z01"/>
                <a:ea typeface="宋体" panose="02010600030101010101" pitchFamily="2" charset="-122"/>
                <a:sym typeface="+mn-ea"/>
              </a:rPr>
              <a:t>按钮</a:t>
            </a:r>
            <a:endParaRPr lang="zh-CN" altLang="en-US" sz="1600">
              <a:solidFill>
                <a:srgbClr val="231F20"/>
              </a:solidFill>
              <a:latin typeface="FZShuSong-Z01"/>
              <a:ea typeface="宋体" panose="02010600030101010101" pitchFamily="2" charset="-122"/>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2" name="圆角矩形标注 21"/>
          <p:cNvSpPr/>
          <p:nvPr/>
        </p:nvSpPr>
        <p:spPr>
          <a:xfrm>
            <a:off x="1570990" y="1118235"/>
            <a:ext cx="3754120" cy="2753995"/>
          </a:xfrm>
          <a:prstGeom prst="wedgeRoundRectCallout">
            <a:avLst>
              <a:gd name="adj1" fmla="val -44112"/>
              <a:gd name="adj2" fmla="val 58022"/>
              <a:gd name="adj3" fmla="val 16667"/>
            </a:avLst>
          </a:prstGeom>
          <a:solidFill>
            <a:schemeClr val="accent1">
              <a:lumMod val="20000"/>
              <a:lumOff val="80000"/>
            </a:schemeClr>
          </a:solidFill>
        </p:spPr>
        <p:style>
          <a:lnRef idx="0">
            <a:srgbClr val="FFFFFF"/>
          </a:lnRef>
          <a:fillRef idx="2">
            <a:schemeClr val="accent1"/>
          </a:fillRef>
          <a:effectRef idx="0">
            <a:srgbClr val="FFFFFF"/>
          </a:effectRef>
          <a:fontRef idx="minor">
            <a:schemeClr val="lt1"/>
          </a:fontRef>
        </p:style>
        <p:txBody>
          <a:bodyPr rtlCol="0" anchor="ctr"/>
          <a:p>
            <a:pPr algn="l">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开关虽然小，但是作用可大了。就拿电灯来说，打开开关，灯就亮了，关闭开关，灯就灭了，这一开一关直接改变了电灯这个控制系统的状态。</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64160" y="3148330"/>
            <a:ext cx="1647825" cy="2571750"/>
          </a:xfrm>
          <a:prstGeom prst="rect">
            <a:avLst/>
          </a:prstGeom>
        </p:spPr>
      </p:pic>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0014585" y="3429635"/>
            <a:ext cx="1840230" cy="2559050"/>
          </a:xfrm>
          <a:prstGeom prst="rect">
            <a:avLst/>
          </a:prstGeom>
        </p:spPr>
      </p:pic>
      <p:sp>
        <p:nvSpPr>
          <p:cNvPr id="7" name="圆角矩形标注 6"/>
          <p:cNvSpPr/>
          <p:nvPr/>
        </p:nvSpPr>
        <p:spPr>
          <a:xfrm>
            <a:off x="5965825" y="1118235"/>
            <a:ext cx="4605655" cy="2754630"/>
          </a:xfrm>
          <a:prstGeom prst="wedgeRoundRectCallout">
            <a:avLst>
              <a:gd name="adj1" fmla="val 36089"/>
              <a:gd name="adj2" fmla="val 65882"/>
              <a:gd name="adj3" fmla="val 16667"/>
            </a:avLst>
          </a:prstGeom>
          <a:solidFill>
            <a:schemeClr val="accent1">
              <a:lumMod val="20000"/>
              <a:lumOff val="80000"/>
            </a:schemeClr>
          </a:solidFill>
        </p:spPr>
        <p:style>
          <a:lnRef idx="0">
            <a:srgbClr val="FFFFFF"/>
          </a:lnRef>
          <a:fillRef idx="2">
            <a:schemeClr val="accent1"/>
          </a:fillRef>
          <a:effectRef idx="0">
            <a:srgbClr val="FFFFFF"/>
          </a:effectRef>
          <a:fontRef idx="minor">
            <a:schemeClr val="lt1"/>
          </a:fontRef>
        </p:style>
        <p:txBody>
          <a:bodyPr rtlCol="0" anchor="ctr"/>
          <a:p>
            <a:pPr algn="l">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计算机亦是如此。按下开关键启动计算机，系统随之启动，各类程序得以运行；关闭计算机后，系统停止运行，所有操作中断。开关犹如控制系统大门的钥匙。</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4" name="标题 23"/>
          <p:cNvSpPr>
            <a:spLocks noGrp="1"/>
          </p:cNvSpPr>
          <p:nvPr>
            <p:ph type="title"/>
          </p:nvPr>
        </p:nvSpPr>
        <p:spPr>
          <a:xfrm>
            <a:off x="304165" y="283845"/>
            <a:ext cx="9626600" cy="544830"/>
          </a:xfrm>
        </p:spPr>
        <p:txBody>
          <a:bodyPr/>
          <a:p>
            <a:r>
              <a:rPr lang="zh-CN" altLang="en-US" sz="2800" dirty="0">
                <a:solidFill>
                  <a:schemeClr val="bg1"/>
                </a:solidFill>
                <a:sym typeface="+mn-ea"/>
              </a:rPr>
              <a:t>第</a:t>
            </a:r>
            <a:r>
              <a:rPr lang="en-US" altLang="zh-CN" sz="2800" dirty="0">
                <a:solidFill>
                  <a:schemeClr val="bg1"/>
                </a:solidFill>
                <a:sym typeface="+mn-ea"/>
              </a:rPr>
              <a:t>2</a:t>
            </a:r>
            <a:r>
              <a:rPr lang="zh-CN" altLang="en-US" sz="2800" dirty="0">
                <a:solidFill>
                  <a:schemeClr val="bg1"/>
                </a:solidFill>
                <a:sym typeface="+mn-ea"/>
              </a:rPr>
              <a:t>课</a:t>
            </a:r>
            <a:r>
              <a:rPr lang="en-US" altLang="zh-CN" sz="2800" dirty="0">
                <a:solidFill>
                  <a:schemeClr val="bg1"/>
                </a:solidFill>
                <a:sym typeface="+mn-ea"/>
              </a:rPr>
              <a:t>  </a:t>
            </a:r>
            <a:r>
              <a:rPr lang="zh-CN" altLang="en-US" sz="2800" dirty="0">
                <a:solidFill>
                  <a:schemeClr val="bg1"/>
                </a:solidFill>
                <a:sym typeface="+mn-ea"/>
              </a:rPr>
              <a:t>揭秘开关的作用</a:t>
            </a:r>
            <a:endParaRPr lang="zh-CN" altLang="en-US" sz="2800" dirty="0">
              <a:solidFill>
                <a:schemeClr val="bg1"/>
              </a:solidFill>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清华大学活动主题大标题"/>
          <p:cNvSpPr txBox="1"/>
          <p:nvPr>
            <p:custDataLst>
              <p:tags r:id="rId1"/>
            </p:custDataLst>
          </p:nvPr>
        </p:nvSpPr>
        <p:spPr>
          <a:xfrm>
            <a:off x="1985456" y="1820930"/>
            <a:ext cx="717550" cy="90170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00000" charset="-122"/>
                <a:ea typeface="思源黑体" panose="020B0500000000000000" charset="-122"/>
                <a:cs typeface="思源黑体" panose="020B0500000000000000" charset="-122"/>
                <a:sym typeface="思源黑体" panose="020B0500000000000000" charset="-122"/>
              </a:defRPr>
            </a:lvl1pPr>
          </a:lstStyle>
          <a:p>
            <a:r>
              <a:rPr lang="en-US" sz="5200" spc="-200">
                <a:solidFill>
                  <a:srgbClr val="FFFFFF"/>
                </a:solidFill>
                <a:uFillTx/>
                <a:latin typeface="Microsoft YaHei Bold" panose="020B0503020204020204" charset="-122"/>
                <a:ea typeface="Microsoft YaHei Bold" panose="020B0503020204020204" charset="-122"/>
              </a:rPr>
              <a:t>01</a:t>
            </a:r>
            <a:endParaRPr lang="en-US" sz="5200" spc="-200">
              <a:solidFill>
                <a:srgbClr val="FFFFFF"/>
              </a:solidFill>
              <a:uFillTx/>
              <a:latin typeface="Microsoft YaHei Bold" panose="020B0503020204020204" charset="-122"/>
              <a:ea typeface="Microsoft YaHei Bold" panose="020B0503020204020204" charset="-122"/>
            </a:endParaRPr>
          </a:p>
        </p:txBody>
      </p:sp>
      <p:grpSp>
        <p:nvGrpSpPr>
          <p:cNvPr id="4" name="组合 3"/>
          <p:cNvGrpSpPr/>
          <p:nvPr>
            <p:custDataLst>
              <p:tags r:id="rId2"/>
            </p:custDataLst>
          </p:nvPr>
        </p:nvGrpSpPr>
        <p:grpSpPr>
          <a:xfrm>
            <a:off x="1985645" y="1821180"/>
            <a:ext cx="5040630" cy="901700"/>
            <a:chOff x="1678" y="2959"/>
            <a:chExt cx="7938" cy="1420"/>
          </a:xfrm>
        </p:grpSpPr>
        <p:sp>
          <p:nvSpPr>
            <p:cNvPr id="70" name="清华大学活动主题大标题"/>
            <p:cNvSpPr txBox="1"/>
            <p:nvPr>
              <p:custDataLst>
                <p:tags r:id="rId3"/>
              </p:custDataLst>
            </p:nvPr>
          </p:nvSpPr>
          <p:spPr>
            <a:xfrm>
              <a:off x="1678" y="2959"/>
              <a:ext cx="1380" cy="14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00000" charset="-122"/>
                  <a:ea typeface="思源黑体" panose="020B0500000000000000" charset="-122"/>
                  <a:cs typeface="思源黑体" panose="020B0500000000000000" charset="-122"/>
                  <a:sym typeface="思源黑体" panose="020B0500000000000000" charset="-122"/>
                </a:defRPr>
              </a:lvl1pPr>
            </a:lstStyle>
            <a:p>
              <a:r>
                <a:rPr lang="en-US" sz="5200" b="0" dirty="0">
                  <a:solidFill>
                    <a:srgbClr val="46268A"/>
                  </a:solidFill>
                  <a:uFillTx/>
                  <a:latin typeface="Microsoft YaHei UI" panose="020B0503020204020204" pitchFamily="34" charset="-122"/>
                  <a:ea typeface="Microsoft YaHei UI" panose="020B0503020204020204" pitchFamily="34" charset="-122"/>
                </a:rPr>
                <a:t>01</a:t>
              </a:r>
              <a:endParaRPr lang="en-US" sz="5200" b="0" dirty="0">
                <a:solidFill>
                  <a:srgbClr val="46268A"/>
                </a:solidFill>
                <a:uFillTx/>
                <a:latin typeface="Microsoft YaHei UI" panose="020B0503020204020204" pitchFamily="34" charset="-122"/>
                <a:ea typeface="Microsoft YaHei UI" panose="020B0503020204020204" pitchFamily="34" charset="-122"/>
              </a:endParaRPr>
            </a:p>
          </p:txBody>
        </p:sp>
        <p:sp>
          <p:nvSpPr>
            <p:cNvPr id="71" name="副标题文字副标题文字副标题文字"/>
            <p:cNvSpPr txBox="1"/>
            <p:nvPr>
              <p:custDataLst>
                <p:tags r:id="rId4"/>
              </p:custDataLst>
            </p:nvPr>
          </p:nvSpPr>
          <p:spPr>
            <a:xfrm>
              <a:off x="3376" y="3076"/>
              <a:ext cx="6240" cy="1032"/>
            </a:xfrm>
            <a:prstGeom prst="rect">
              <a:avLst/>
            </a:prstGeom>
            <a:ln w="12700">
              <a:miter lim="400000"/>
            </a:ln>
          </p:spPr>
          <p:txBody>
            <a:bodyPr wrap="none" lIns="50800" tIns="50800" rIns="50800" bIns="50800" anchor="ctr">
              <a:spAutoFit/>
            </a:bodyPr>
            <a:lstStyle>
              <a:lvl1pPr>
                <a:defRPr sz="5000">
                  <a:solidFill>
                    <a:srgbClr val="FFFFFF"/>
                  </a:solidFill>
                  <a:latin typeface="思源黑体 Medium" panose="020B0600000000000000" charset="-122"/>
                  <a:ea typeface="思源黑体 Medium" panose="020B0600000000000000" charset="-122"/>
                  <a:cs typeface="思源黑体 Medium" panose="020B0600000000000000" charset="-122"/>
                  <a:sym typeface="思源黑体 Medium" panose="020B0600000000000000" charset="-122"/>
                </a:defRPr>
              </a:lvl1pPr>
            </a:lstStyle>
            <a:p>
              <a:pPr algn="l"/>
              <a:r>
                <a:rPr lang="zh-CN" altLang="en-US" sz="3600" b="1" spc="200" dirty="0">
                  <a:solidFill>
                    <a:srgbClr val="46268A"/>
                  </a:solidFill>
                  <a:uFillTx/>
                  <a:latin typeface="Microsoft YaHei UI" panose="020B0503020204020204" pitchFamily="34" charset="-122"/>
                  <a:ea typeface="Microsoft YaHei UI" panose="020B0503020204020204" pitchFamily="34" charset="-122"/>
                </a:rPr>
                <a:t>开关控制运行状态</a:t>
              </a:r>
              <a:endParaRPr lang="zh-CN" altLang="en-US" sz="3600" b="1" spc="200" dirty="0">
                <a:solidFill>
                  <a:srgbClr val="46268A"/>
                </a:solidFill>
                <a:uFillTx/>
                <a:latin typeface="Microsoft YaHei UI" panose="020B0503020204020204" pitchFamily="34" charset="-122"/>
                <a:ea typeface="Microsoft YaHei UI" panose="020B0503020204020204" pitchFamily="34" charset="-122"/>
              </a:endParaRPr>
            </a:p>
          </p:txBody>
        </p:sp>
      </p:grpSp>
      <p:grpSp>
        <p:nvGrpSpPr>
          <p:cNvPr id="5" name="组合 4"/>
          <p:cNvGrpSpPr/>
          <p:nvPr>
            <p:custDataLst>
              <p:tags r:id="rId5"/>
            </p:custDataLst>
          </p:nvPr>
        </p:nvGrpSpPr>
        <p:grpSpPr>
          <a:xfrm>
            <a:off x="1985645" y="3143885"/>
            <a:ext cx="6488430" cy="901700"/>
            <a:chOff x="1678" y="2959"/>
            <a:chExt cx="10218" cy="1420"/>
          </a:xfrm>
        </p:grpSpPr>
        <p:sp>
          <p:nvSpPr>
            <p:cNvPr id="6" name="清华大学活动主题大标题"/>
            <p:cNvSpPr txBox="1"/>
            <p:nvPr>
              <p:custDataLst>
                <p:tags r:id="rId6"/>
              </p:custDataLst>
            </p:nvPr>
          </p:nvSpPr>
          <p:spPr>
            <a:xfrm>
              <a:off x="1678" y="2959"/>
              <a:ext cx="1380" cy="14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00000" charset="-122"/>
                  <a:ea typeface="思源黑体" panose="020B0500000000000000" charset="-122"/>
                  <a:cs typeface="思源黑体" panose="020B0500000000000000" charset="-122"/>
                  <a:sym typeface="思源黑体" panose="020B0500000000000000" charset="-122"/>
                </a:defRPr>
              </a:lvl1pPr>
            </a:lstStyle>
            <a:p>
              <a:r>
                <a:rPr lang="en-US" sz="5200" b="0" dirty="0">
                  <a:solidFill>
                    <a:srgbClr val="46268A"/>
                  </a:solidFill>
                  <a:uFillTx/>
                  <a:latin typeface="Microsoft YaHei UI" panose="020B0503020204020204" pitchFamily="34" charset="-122"/>
                  <a:ea typeface="Microsoft YaHei UI" panose="020B0503020204020204" pitchFamily="34" charset="-122"/>
                </a:rPr>
                <a:t>02</a:t>
              </a:r>
              <a:endParaRPr lang="en-US" sz="5200" b="0" dirty="0">
                <a:solidFill>
                  <a:srgbClr val="46268A"/>
                </a:solidFill>
                <a:uFillTx/>
                <a:latin typeface="Microsoft YaHei UI" panose="020B0503020204020204" pitchFamily="34" charset="-122"/>
                <a:ea typeface="Microsoft YaHei UI" panose="020B0503020204020204" pitchFamily="34" charset="-122"/>
              </a:endParaRPr>
            </a:p>
          </p:txBody>
        </p:sp>
        <p:sp>
          <p:nvSpPr>
            <p:cNvPr id="7" name="副标题文字副标题文字副标题文字"/>
            <p:cNvSpPr txBox="1"/>
            <p:nvPr>
              <p:custDataLst>
                <p:tags r:id="rId7"/>
              </p:custDataLst>
            </p:nvPr>
          </p:nvSpPr>
          <p:spPr>
            <a:xfrm>
              <a:off x="3376" y="3076"/>
              <a:ext cx="8520" cy="1032"/>
            </a:xfrm>
            <a:prstGeom prst="rect">
              <a:avLst/>
            </a:prstGeom>
            <a:ln w="12700">
              <a:miter lim="400000"/>
            </a:ln>
          </p:spPr>
          <p:txBody>
            <a:bodyPr wrap="none" lIns="50800" tIns="50800" rIns="50800" bIns="50800" anchor="ctr">
              <a:spAutoFit/>
            </a:bodyPr>
            <a:lstStyle>
              <a:lvl1pPr>
                <a:defRPr sz="5000">
                  <a:solidFill>
                    <a:srgbClr val="FFFFFF"/>
                  </a:solidFill>
                  <a:latin typeface="思源黑体 Medium" panose="020B0600000000000000" charset="-122"/>
                  <a:ea typeface="思源黑体 Medium" panose="020B0600000000000000" charset="-122"/>
                  <a:cs typeface="思源黑体 Medium" panose="020B0600000000000000" charset="-122"/>
                  <a:sym typeface="思源黑体 Medium" panose="020B0600000000000000" charset="-122"/>
                </a:defRPr>
              </a:lvl1pPr>
            </a:lstStyle>
            <a:p>
              <a:pPr algn="l"/>
              <a:r>
                <a:rPr lang="zh-CN" altLang="en-US" sz="3600" b="1" spc="200" dirty="0">
                  <a:solidFill>
                    <a:srgbClr val="46268A"/>
                  </a:solidFill>
                  <a:uFillTx/>
                  <a:latin typeface="Microsoft YaHei UI" panose="020B0503020204020204" pitchFamily="34" charset="-122"/>
                  <a:ea typeface="Microsoft YaHei UI" panose="020B0503020204020204" pitchFamily="34" charset="-122"/>
                </a:rPr>
                <a:t>分析交通信号灯状态切换</a:t>
              </a:r>
              <a:endParaRPr lang="zh-CN" altLang="en-US" sz="3600" b="1" spc="200" dirty="0">
                <a:solidFill>
                  <a:srgbClr val="46268A"/>
                </a:solidFill>
                <a:uFillTx/>
                <a:latin typeface="Microsoft YaHei UI" panose="020B0503020204020204" pitchFamily="34" charset="-122"/>
                <a:ea typeface="Microsoft YaHei UI" panose="020B0503020204020204" pitchFamily="34" charset="-122"/>
              </a:endParaRPr>
            </a:p>
          </p:txBody>
        </p:sp>
      </p:grpSp>
      <p:grpSp>
        <p:nvGrpSpPr>
          <p:cNvPr id="9" name="组合 8"/>
          <p:cNvGrpSpPr/>
          <p:nvPr>
            <p:custDataLst>
              <p:tags r:id="rId8"/>
            </p:custDataLst>
          </p:nvPr>
        </p:nvGrpSpPr>
        <p:grpSpPr>
          <a:xfrm>
            <a:off x="1985645" y="4466590"/>
            <a:ext cx="5523230" cy="901700"/>
            <a:chOff x="1678" y="2959"/>
            <a:chExt cx="8698" cy="1420"/>
          </a:xfrm>
        </p:grpSpPr>
        <p:sp>
          <p:nvSpPr>
            <p:cNvPr id="10" name="清华大学活动主题大标题"/>
            <p:cNvSpPr txBox="1"/>
            <p:nvPr>
              <p:custDataLst>
                <p:tags r:id="rId9"/>
              </p:custDataLst>
            </p:nvPr>
          </p:nvSpPr>
          <p:spPr>
            <a:xfrm>
              <a:off x="1678" y="2959"/>
              <a:ext cx="1380" cy="14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00000" charset="-122"/>
                  <a:ea typeface="思源黑体" panose="020B0500000000000000" charset="-122"/>
                  <a:cs typeface="思源黑体" panose="020B0500000000000000" charset="-122"/>
                  <a:sym typeface="思源黑体" panose="020B0500000000000000" charset="-122"/>
                </a:defRPr>
              </a:lvl1pPr>
            </a:lstStyle>
            <a:p>
              <a:r>
                <a:rPr lang="en-US" sz="5200" b="0" dirty="0">
                  <a:solidFill>
                    <a:srgbClr val="46268A"/>
                  </a:solidFill>
                  <a:uFillTx/>
                  <a:latin typeface="Microsoft YaHei UI" panose="020B0503020204020204" pitchFamily="34" charset="-122"/>
                  <a:ea typeface="Microsoft YaHei UI" panose="020B0503020204020204" pitchFamily="34" charset="-122"/>
                </a:rPr>
                <a:t>03</a:t>
              </a:r>
              <a:endParaRPr lang="en-US" sz="5200" b="0" dirty="0">
                <a:solidFill>
                  <a:srgbClr val="46268A"/>
                </a:solidFill>
                <a:uFillTx/>
                <a:latin typeface="Microsoft YaHei UI" panose="020B0503020204020204" pitchFamily="34" charset="-122"/>
                <a:ea typeface="Microsoft YaHei UI" panose="020B0503020204020204" pitchFamily="34" charset="-122"/>
              </a:endParaRPr>
            </a:p>
          </p:txBody>
        </p:sp>
        <p:sp>
          <p:nvSpPr>
            <p:cNvPr id="11" name="副标题文字副标题文字副标题文字"/>
            <p:cNvSpPr txBox="1"/>
            <p:nvPr>
              <p:custDataLst>
                <p:tags r:id="rId10"/>
              </p:custDataLst>
            </p:nvPr>
          </p:nvSpPr>
          <p:spPr>
            <a:xfrm>
              <a:off x="3376" y="3074"/>
              <a:ext cx="7000" cy="1032"/>
            </a:xfrm>
            <a:prstGeom prst="rect">
              <a:avLst/>
            </a:prstGeom>
            <a:ln w="12700">
              <a:miter lim="400000"/>
            </a:ln>
          </p:spPr>
          <p:txBody>
            <a:bodyPr wrap="none" lIns="50800" tIns="50800" rIns="50800" bIns="50800" anchor="ctr">
              <a:spAutoFit/>
            </a:bodyPr>
            <a:lstStyle>
              <a:lvl1pPr>
                <a:defRPr sz="5000">
                  <a:solidFill>
                    <a:srgbClr val="FFFFFF"/>
                  </a:solidFill>
                  <a:latin typeface="思源黑体 Medium" panose="020B0600000000000000" charset="-122"/>
                  <a:ea typeface="思源黑体 Medium" panose="020B0600000000000000" charset="-122"/>
                  <a:cs typeface="思源黑体 Medium" panose="020B0600000000000000" charset="-122"/>
                  <a:sym typeface="思源黑体 Medium" panose="020B0600000000000000" charset="-122"/>
                </a:defRPr>
              </a:lvl1pPr>
            </a:lstStyle>
            <a:p>
              <a:pPr algn="l"/>
              <a:r>
                <a:rPr lang="zh-CN" altLang="en-US" sz="3600" b="1" spc="200" dirty="0">
                  <a:solidFill>
                    <a:srgbClr val="46268A"/>
                  </a:solidFill>
                  <a:uFillTx/>
                  <a:latin typeface="Microsoft YaHei UI" panose="020B0503020204020204" pitchFamily="34" charset="-122"/>
                  <a:ea typeface="Microsoft YaHei UI" panose="020B0503020204020204" pitchFamily="34" charset="-122"/>
                </a:rPr>
                <a:t>编程实现交通灯控制</a:t>
              </a:r>
              <a:endParaRPr lang="zh-CN" altLang="en-US" sz="3600" b="1" spc="200" dirty="0">
                <a:solidFill>
                  <a:srgbClr val="46268A"/>
                </a:solidFill>
                <a:uFillTx/>
                <a:latin typeface="Microsoft YaHei UI" panose="020B0503020204020204" pitchFamily="34" charset="-122"/>
                <a:ea typeface="Microsoft YaHei UI" panose="020B0503020204020204" pitchFamily="34" charset="-122"/>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00000" charset="-122"/>
                <a:ea typeface="思源黑体" panose="020B0500000000000000" charset="-122"/>
                <a:cs typeface="思源黑体" panose="020B0500000000000000" charset="-122"/>
                <a:sym typeface="思源黑体" panose="020B050000000000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01</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5" name="标题 4"/>
          <p:cNvSpPr>
            <a:spLocks noGrp="1"/>
          </p:cNvSpPr>
          <p:nvPr>
            <p:ph type="title"/>
          </p:nvPr>
        </p:nvSpPr>
        <p:spPr>
          <a:xfrm>
            <a:off x="1470025" y="283845"/>
            <a:ext cx="9626600" cy="544830"/>
          </a:xfrm>
        </p:spPr>
        <p:txBody>
          <a:bodyPr/>
          <a:lstStyle/>
          <a:p>
            <a:r>
              <a:rPr lang="zh-CN" altLang="en-US" sz="2800" dirty="0"/>
              <a:t>开关控制运行状态</a:t>
            </a:r>
            <a:endParaRPr lang="zh-CN" altLang="en-US" sz="2800" dirty="0"/>
          </a:p>
        </p:txBody>
      </p:sp>
      <p:pic>
        <p:nvPicPr>
          <p:cNvPr id="4" name="图片 3"/>
          <p:cNvPicPr>
            <a:picLocks noChangeAspect="1"/>
          </p:cNvPicPr>
          <p:nvPr>
            <p:custDataLst>
              <p:tags r:id="rId2"/>
            </p:custDataLst>
          </p:nvPr>
        </p:nvPicPr>
        <p:blipFill>
          <a:blip r:embed="rId3"/>
          <a:stretch>
            <a:fillRect/>
          </a:stretch>
        </p:blipFill>
        <p:spPr>
          <a:xfrm>
            <a:off x="3331528" y="1164272"/>
            <a:ext cx="2622284" cy="1800000"/>
          </a:xfrm>
          <a:prstGeom prst="rect">
            <a:avLst/>
          </a:prstGeom>
        </p:spPr>
      </p:pic>
      <p:pic>
        <p:nvPicPr>
          <p:cNvPr id="6" name="图片 5"/>
          <p:cNvPicPr>
            <a:picLocks noChangeAspect="1"/>
          </p:cNvPicPr>
          <p:nvPr>
            <p:custDataLst>
              <p:tags r:id="rId4"/>
            </p:custDataLst>
          </p:nvPr>
        </p:nvPicPr>
        <p:blipFill>
          <a:blip r:embed="rId5"/>
          <a:stretch>
            <a:fillRect/>
          </a:stretch>
        </p:blipFill>
        <p:spPr>
          <a:xfrm>
            <a:off x="9258618" y="1164272"/>
            <a:ext cx="2622284" cy="1800000"/>
          </a:xfrm>
          <a:prstGeom prst="rect">
            <a:avLst/>
          </a:prstGeom>
        </p:spPr>
      </p:pic>
      <p:sp>
        <p:nvSpPr>
          <p:cNvPr id="7" name="文本框 6"/>
          <p:cNvSpPr txBox="1"/>
          <p:nvPr>
            <p:custDataLst>
              <p:tags r:id="rId6"/>
            </p:custDataLst>
          </p:nvPr>
        </p:nvSpPr>
        <p:spPr>
          <a:xfrm>
            <a:off x="3831590" y="3119755"/>
            <a:ext cx="3146425" cy="337185"/>
          </a:xfrm>
          <a:prstGeom prst="rect">
            <a:avLst/>
          </a:prstGeom>
        </p:spPr>
        <p:txBody>
          <a:bodyPr wrap="square">
            <a:spAutoFit/>
          </a:bodyPr>
          <a:p>
            <a:r>
              <a:rPr lang="zh-CN" altLang="en-US" sz="1600">
                <a:solidFill>
                  <a:srgbClr val="231F20"/>
                </a:solidFill>
                <a:latin typeface="FZShuSong-Z01"/>
                <a:ea typeface="FZShuSong-Z01"/>
              </a:rPr>
              <a:t>人体感应</a:t>
            </a:r>
            <a:endParaRPr lang="zh-CN" altLang="en-US" sz="1600">
              <a:solidFill>
                <a:srgbClr val="231F20"/>
              </a:solidFill>
              <a:latin typeface="FZShuSong-Z01"/>
              <a:ea typeface="FZShuSong-Z01"/>
            </a:endParaRPr>
          </a:p>
        </p:txBody>
      </p:sp>
      <p:sp>
        <p:nvSpPr>
          <p:cNvPr id="8" name="文本框 7"/>
          <p:cNvSpPr txBox="1"/>
          <p:nvPr>
            <p:custDataLst>
              <p:tags r:id="rId7"/>
            </p:custDataLst>
          </p:nvPr>
        </p:nvSpPr>
        <p:spPr>
          <a:xfrm>
            <a:off x="9548495" y="2986405"/>
            <a:ext cx="2331720" cy="337185"/>
          </a:xfrm>
          <a:prstGeom prst="rect">
            <a:avLst/>
          </a:prstGeom>
          <a:noFill/>
        </p:spPr>
        <p:txBody>
          <a:bodyPr wrap="square" rtlCol="0" anchor="t">
            <a:spAutoFit/>
          </a:bodyPr>
          <a:p>
            <a:r>
              <a:rPr lang="zh-CN" altLang="en-US" sz="1600">
                <a:solidFill>
                  <a:srgbClr val="231F20"/>
                </a:solidFill>
                <a:latin typeface="FZShuSong-Z01"/>
                <a:ea typeface="FZShuSong-Z01"/>
                <a:sym typeface="+mn-ea"/>
              </a:rPr>
              <a:t>红外线感应</a:t>
            </a:r>
            <a:endParaRPr lang="zh-CN" altLang="en-US" sz="1600">
              <a:solidFill>
                <a:srgbClr val="231F20"/>
              </a:solidFill>
              <a:latin typeface="FZShuSong-Z01"/>
              <a:ea typeface="FZShuSong-Z01"/>
              <a:sym typeface="+mn-ea"/>
            </a:endParaRPr>
          </a:p>
        </p:txBody>
      </p:sp>
      <p:pic>
        <p:nvPicPr>
          <p:cNvPr id="11" name="图片 10"/>
          <p:cNvPicPr>
            <a:picLocks noChangeAspect="1"/>
          </p:cNvPicPr>
          <p:nvPr/>
        </p:nvPicPr>
        <p:blipFill>
          <a:blip r:embed="rId8"/>
          <a:stretch>
            <a:fillRect/>
          </a:stretch>
        </p:blipFill>
        <p:spPr>
          <a:xfrm>
            <a:off x="3331528" y="3502978"/>
            <a:ext cx="2700000" cy="1800000"/>
          </a:xfrm>
          <a:prstGeom prst="rect">
            <a:avLst/>
          </a:prstGeom>
        </p:spPr>
      </p:pic>
      <p:pic>
        <p:nvPicPr>
          <p:cNvPr id="12" name="图片 11"/>
          <p:cNvPicPr>
            <a:picLocks noChangeAspect="1"/>
          </p:cNvPicPr>
          <p:nvPr/>
        </p:nvPicPr>
        <p:blipFill>
          <a:blip r:embed="rId9"/>
          <a:stretch>
            <a:fillRect/>
          </a:stretch>
        </p:blipFill>
        <p:spPr>
          <a:xfrm>
            <a:off x="6255703" y="2082483"/>
            <a:ext cx="2700000" cy="1800000"/>
          </a:xfrm>
          <a:prstGeom prst="rect">
            <a:avLst/>
          </a:prstGeom>
        </p:spPr>
      </p:pic>
      <p:pic>
        <p:nvPicPr>
          <p:cNvPr id="13" name="图片 12"/>
          <p:cNvPicPr>
            <a:picLocks noChangeAspect="1"/>
          </p:cNvPicPr>
          <p:nvPr/>
        </p:nvPicPr>
        <p:blipFill>
          <a:blip r:embed="rId10"/>
          <a:stretch>
            <a:fillRect/>
          </a:stretch>
        </p:blipFill>
        <p:spPr>
          <a:xfrm>
            <a:off x="9258618" y="3502978"/>
            <a:ext cx="2622284" cy="1800000"/>
          </a:xfrm>
          <a:prstGeom prst="rect">
            <a:avLst/>
          </a:prstGeom>
        </p:spPr>
      </p:pic>
      <p:sp>
        <p:nvSpPr>
          <p:cNvPr id="14" name="文本框 13"/>
          <p:cNvSpPr txBox="1"/>
          <p:nvPr/>
        </p:nvSpPr>
        <p:spPr>
          <a:xfrm>
            <a:off x="3831590" y="5535295"/>
            <a:ext cx="1270000" cy="583565"/>
          </a:xfrm>
          <a:prstGeom prst="rect">
            <a:avLst/>
          </a:prstGeom>
        </p:spPr>
        <p:txBody>
          <a:bodyPr wrap="square">
            <a:spAutoFit/>
          </a:bodyPr>
          <a:p>
            <a:r>
              <a:rPr lang="zh-CN" altLang="en-US" sz="1600">
                <a:solidFill>
                  <a:srgbClr val="231F20"/>
                </a:solidFill>
                <a:latin typeface="FZShuSong-Z01"/>
                <a:ea typeface="FZShuSong-Z01"/>
              </a:rPr>
              <a:t>射频遥控</a:t>
            </a:r>
            <a:endParaRPr lang="zh-CN" altLang="en-US" sz="1600">
              <a:solidFill>
                <a:srgbClr val="231F20"/>
              </a:solidFill>
              <a:latin typeface="FZShuSong-Z01"/>
              <a:ea typeface="FZShuSong-Z01"/>
            </a:endParaRPr>
          </a:p>
          <a:p>
            <a:endParaRPr lang="zh-CN" altLang="en-US" sz="1600">
              <a:solidFill>
                <a:srgbClr val="231F20"/>
              </a:solidFill>
              <a:latin typeface="FZShuSong-Z01"/>
              <a:ea typeface="FZShuSong-Z01"/>
            </a:endParaRPr>
          </a:p>
        </p:txBody>
      </p:sp>
      <p:sp>
        <p:nvSpPr>
          <p:cNvPr id="15" name="文本框 14"/>
          <p:cNvSpPr txBox="1"/>
          <p:nvPr/>
        </p:nvSpPr>
        <p:spPr>
          <a:xfrm>
            <a:off x="6941820" y="4234180"/>
            <a:ext cx="1405890" cy="337185"/>
          </a:xfrm>
          <a:prstGeom prst="rect">
            <a:avLst/>
          </a:prstGeom>
          <a:noFill/>
        </p:spPr>
        <p:txBody>
          <a:bodyPr wrap="square" rtlCol="0" anchor="t">
            <a:spAutoFit/>
          </a:bodyPr>
          <a:p>
            <a:r>
              <a:rPr lang="zh-CN" altLang="en-US" sz="1600">
                <a:solidFill>
                  <a:srgbClr val="231F20"/>
                </a:solidFill>
                <a:latin typeface="FZShuSong-Z01"/>
                <a:ea typeface="FZShuSong-Z01"/>
                <a:sym typeface="+mn-ea"/>
              </a:rPr>
              <a:t>蓝牙遥控</a:t>
            </a:r>
            <a:endParaRPr lang="zh-CN" altLang="en-US" sz="1600">
              <a:solidFill>
                <a:srgbClr val="231F20"/>
              </a:solidFill>
              <a:latin typeface="FZShuSong-Z01"/>
              <a:ea typeface="FZShuSong-Z01"/>
              <a:sym typeface="+mn-ea"/>
            </a:endParaRPr>
          </a:p>
        </p:txBody>
      </p:sp>
      <p:sp>
        <p:nvSpPr>
          <p:cNvPr id="16" name="文本框 15"/>
          <p:cNvSpPr txBox="1"/>
          <p:nvPr/>
        </p:nvSpPr>
        <p:spPr>
          <a:xfrm>
            <a:off x="9707245" y="5535295"/>
            <a:ext cx="2173605" cy="337185"/>
          </a:xfrm>
          <a:prstGeom prst="rect">
            <a:avLst/>
          </a:prstGeom>
          <a:noFill/>
        </p:spPr>
        <p:txBody>
          <a:bodyPr wrap="square" rtlCol="0" anchor="t">
            <a:spAutoFit/>
          </a:bodyPr>
          <a:p>
            <a:r>
              <a:rPr lang="zh-CN" altLang="en-US" sz="1600">
                <a:solidFill>
                  <a:srgbClr val="231F20"/>
                </a:solidFill>
                <a:latin typeface="FZShuSong-Z01"/>
                <a:ea typeface="FZShuSong-Z01"/>
                <a:sym typeface="+mn-ea"/>
              </a:rPr>
              <a:t>红外遥控</a:t>
            </a:r>
            <a:endParaRPr lang="zh-CN" altLang="en-US" sz="1600">
              <a:solidFill>
                <a:srgbClr val="231F20"/>
              </a:solidFill>
              <a:latin typeface="FZShuSong-Z01"/>
              <a:ea typeface="FZShuSong-Z01"/>
              <a:sym typeface="+mn-ea"/>
            </a:endParaRPr>
          </a:p>
        </p:txBody>
      </p:sp>
      <p:sp>
        <p:nvSpPr>
          <p:cNvPr id="18" name="圆角矩形标注 17"/>
          <p:cNvSpPr/>
          <p:nvPr/>
        </p:nvSpPr>
        <p:spPr>
          <a:xfrm>
            <a:off x="525780" y="1118235"/>
            <a:ext cx="2503170" cy="2002155"/>
          </a:xfrm>
          <a:prstGeom prst="wedgeRoundRectCallout">
            <a:avLst>
              <a:gd name="adj1" fmla="val 786"/>
              <a:gd name="adj2" fmla="val 70393"/>
              <a:gd name="adj3" fmla="val 16667"/>
            </a:avLst>
          </a:prstGeom>
          <a:solidFill>
            <a:schemeClr val="accent1">
              <a:lumMod val="20000"/>
              <a:lumOff val="80000"/>
            </a:schemeClr>
          </a:solidFill>
        </p:spPr>
        <p:style>
          <a:lnRef idx="0">
            <a:srgbClr val="FFFFFF"/>
          </a:lnRef>
          <a:fillRef idx="2">
            <a:schemeClr val="accent1"/>
          </a:fillRef>
          <a:effectRef idx="0">
            <a:srgbClr val="FFFFFF"/>
          </a:effectRef>
          <a:fontRef idx="minor">
            <a:schemeClr val="lt1"/>
          </a:fontRef>
        </p:style>
        <p:txBody>
          <a:bodyPr rtlCol="0" anchor="ctr"/>
          <a:p>
            <a:pPr algn="l">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同学们，看看这些图片，大家能说出一两种自己熟悉的开关控制方式吗？</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7" name="图片 16"/>
          <p:cNvPicPr>
            <a:picLocks noChangeAspect="1"/>
          </p:cNvPicPr>
          <p:nvPr/>
        </p:nvPicPr>
        <p:blipFill>
          <a:blip r:embed="rId11">
            <a:clrChange>
              <a:clrFrom>
                <a:srgbClr val="FFFFFF">
                  <a:alpha val="100000"/>
                </a:srgbClr>
              </a:clrFrom>
              <a:clrTo>
                <a:srgbClr val="FFFFFF">
                  <a:alpha val="100000"/>
                  <a:alpha val="0"/>
                </a:srgbClr>
              </a:clrTo>
            </a:clrChange>
          </a:blip>
          <a:stretch>
            <a:fillRect/>
          </a:stretch>
        </p:blipFill>
        <p:spPr>
          <a:xfrm>
            <a:off x="154940" y="3044825"/>
            <a:ext cx="2190750" cy="282765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00000" charset="-122"/>
                <a:ea typeface="思源黑体" panose="020B0500000000000000" charset="-122"/>
                <a:cs typeface="思源黑体" panose="020B0500000000000000" charset="-122"/>
                <a:sym typeface="思源黑体" panose="020B050000000000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01</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5" name="标题 4"/>
          <p:cNvSpPr>
            <a:spLocks noGrp="1"/>
          </p:cNvSpPr>
          <p:nvPr>
            <p:ph type="title"/>
          </p:nvPr>
        </p:nvSpPr>
        <p:spPr>
          <a:xfrm>
            <a:off x="1470025" y="283845"/>
            <a:ext cx="9626600" cy="544830"/>
          </a:xfrm>
        </p:spPr>
        <p:txBody>
          <a:bodyPr/>
          <a:lstStyle/>
          <a:p>
            <a:r>
              <a:rPr lang="zh-CN" altLang="en-US" sz="2800" dirty="0"/>
              <a:t>开关控制运行状态</a:t>
            </a:r>
            <a:endParaRPr lang="zh-CN" altLang="en-US" sz="2800" dirty="0"/>
          </a:p>
        </p:txBody>
      </p:sp>
      <p:pic>
        <p:nvPicPr>
          <p:cNvPr id="4" name="图片 3"/>
          <p:cNvPicPr>
            <a:picLocks noChangeAspect="1"/>
          </p:cNvPicPr>
          <p:nvPr/>
        </p:nvPicPr>
        <p:blipFill>
          <a:blip r:embed="rId2"/>
          <a:stretch>
            <a:fillRect/>
          </a:stretch>
        </p:blipFill>
        <p:spPr>
          <a:xfrm>
            <a:off x="3009900" y="2895600"/>
            <a:ext cx="5105400" cy="2076450"/>
          </a:xfrm>
          <a:prstGeom prst="rect">
            <a:avLst/>
          </a:prstGeom>
        </p:spPr>
      </p:pic>
      <p:sp>
        <p:nvSpPr>
          <p:cNvPr id="6" name="文本框 5"/>
          <p:cNvSpPr txBox="1"/>
          <p:nvPr/>
        </p:nvSpPr>
        <p:spPr>
          <a:xfrm>
            <a:off x="3556000" y="5280025"/>
            <a:ext cx="4013835" cy="553085"/>
          </a:xfrm>
          <a:prstGeom prst="rect">
            <a:avLst/>
          </a:prstGeom>
        </p:spPr>
        <p:txBody>
          <a:bodyPr wrap="square">
            <a:spAutoFit/>
          </a:bodyPr>
          <a:p>
            <a:pPr indent="522605" algn="l">
              <a:lnSpc>
                <a:spcPct val="150000"/>
              </a:lnSpc>
              <a:buClrTx/>
              <a:buSzTx/>
              <a:buFontTx/>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图1.2.3　用图形描述算法</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126490" y="1164590"/>
            <a:ext cx="10324465" cy="1476375"/>
          </a:xfrm>
          <a:prstGeom prst="rect">
            <a:avLst/>
          </a:prstGeom>
          <a:noFill/>
        </p:spPr>
        <p:txBody>
          <a:bodyPr wrap="square" rtlCol="0" anchor="t">
            <a:spAutoFit/>
          </a:bodyPr>
          <a:p>
            <a:pPr indent="522605" algn="l">
              <a:lnSpc>
                <a:spcPct val="150000"/>
              </a:lnSpc>
              <a:buClrTx/>
              <a:buSzTx/>
              <a:buFontTx/>
            </a:pPr>
            <a:r>
              <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rPr>
              <a:t>开与关背后隐藏着算法。这种算法的本质在于对于不同的输入，需要执行不同的操作，呈现不同的状态。即“若条件A满足，则执行操作1；否则执行操作2”。这种算法可以用图1.2.3所示的图形来描述。</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00000" charset="-122"/>
                <a:ea typeface="思源黑体" panose="020B0500000000000000" charset="-122"/>
                <a:cs typeface="思源黑体" panose="020B0500000000000000" charset="-122"/>
                <a:sym typeface="思源黑体" panose="020B050000000000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01</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5" name="标题 4"/>
          <p:cNvSpPr>
            <a:spLocks noGrp="1"/>
          </p:cNvSpPr>
          <p:nvPr>
            <p:ph type="title"/>
          </p:nvPr>
        </p:nvSpPr>
        <p:spPr>
          <a:xfrm>
            <a:off x="1470025" y="283845"/>
            <a:ext cx="9626600" cy="544830"/>
          </a:xfrm>
        </p:spPr>
        <p:txBody>
          <a:bodyPr/>
          <a:lstStyle/>
          <a:p>
            <a:r>
              <a:rPr altLang="en-US" sz="2800" dirty="0">
                <a:sym typeface="+mn-ea"/>
              </a:rPr>
              <a:t>开关控制运行状态</a:t>
            </a:r>
            <a:endParaRPr lang="zh-CN" altLang="en-US" sz="2800" dirty="0"/>
          </a:p>
        </p:txBody>
      </p:sp>
      <p:sp>
        <p:nvSpPr>
          <p:cNvPr id="3" name="文本框 2"/>
          <p:cNvSpPr txBox="1"/>
          <p:nvPr/>
        </p:nvSpPr>
        <p:spPr>
          <a:xfrm>
            <a:off x="721995" y="1667510"/>
            <a:ext cx="10374630" cy="915670"/>
          </a:xfrm>
          <a:prstGeom prst="rect">
            <a:avLst/>
          </a:prstGeom>
        </p:spPr>
        <p:txBody>
          <a:bodyPr>
            <a:noAutofit/>
          </a:bodyPr>
          <a:p>
            <a:pPr indent="522605" algn="l">
              <a:lnSpc>
                <a:spcPct val="150000"/>
              </a:lnSpc>
              <a:buClrTx/>
              <a:buSzTx/>
              <a:buFontTx/>
            </a:pPr>
            <a:r>
              <a:rPr lang="en-US" altLang="zh-CN" sz="2000">
                <a:solidFill>
                  <a:srgbClr val="231F20"/>
                </a:solidFill>
                <a:latin typeface="微软雅黑" panose="020B0503020204020204" charset="-122"/>
                <a:ea typeface="微软雅黑" panose="020B0503020204020204" charset="-122"/>
                <a:cs typeface="微软雅黑" panose="020B0503020204020204" charset="-122"/>
              </a:rPr>
              <a:t>1.</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台灯的状态有两种：亮和不亮。请根据使用经历，用表格分析开与关操作及其对应的台灯状态。</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4" name="圆角矩形 3"/>
          <p:cNvSpPr/>
          <p:nvPr>
            <p:custDataLst>
              <p:tags r:id="rId2"/>
            </p:custDataLst>
          </p:nvPr>
        </p:nvSpPr>
        <p:spPr>
          <a:xfrm>
            <a:off x="1126490" y="1029970"/>
            <a:ext cx="1669415" cy="626745"/>
          </a:xfrm>
          <a:prstGeom prst="roundRect">
            <a:avLst>
              <a:gd name="adj" fmla="val 23979"/>
            </a:avLst>
          </a:prstGeom>
        </p:spPr>
        <p:style>
          <a:lnRef idx="2">
            <a:schemeClr val="lt1"/>
          </a:lnRef>
          <a:fillRef idx="1">
            <a:schemeClr val="accent1"/>
          </a:fillRef>
          <a:effectRef idx="1">
            <a:schemeClr val="accent1"/>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探索</a:t>
            </a:r>
            <a:endParaRPr lang="zh-CN" altLang="en-US" sz="2400" b="1">
              <a:latin typeface="微软雅黑" panose="020B0503020204020204" charset="-122"/>
              <a:ea typeface="微软雅黑" panose="020B0503020204020204" charset="-122"/>
            </a:endParaRPr>
          </a:p>
        </p:txBody>
      </p:sp>
      <p:sp>
        <p:nvSpPr>
          <p:cNvPr id="6" name="圆角矩形 5"/>
          <p:cNvSpPr/>
          <p:nvPr>
            <p:custDataLst>
              <p:tags r:id="rId3"/>
            </p:custDataLst>
          </p:nvPr>
        </p:nvSpPr>
        <p:spPr>
          <a:xfrm>
            <a:off x="190500" y="1054100"/>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P13</a:t>
            </a:r>
            <a:endParaRPr lang="en-US" altLang="zh-CN" sz="2400" b="1">
              <a:solidFill>
                <a:schemeClr val="accent2"/>
              </a:solidFill>
            </a:endParaRPr>
          </a:p>
        </p:txBody>
      </p:sp>
      <p:sp>
        <p:nvSpPr>
          <p:cNvPr id="7" name="文本框 6"/>
          <p:cNvSpPr txBox="1"/>
          <p:nvPr/>
        </p:nvSpPr>
        <p:spPr>
          <a:xfrm>
            <a:off x="2536825" y="2203450"/>
            <a:ext cx="5775325" cy="553085"/>
          </a:xfrm>
          <a:prstGeom prst="rect">
            <a:avLst/>
          </a:prstGeom>
        </p:spPr>
        <p:txBody>
          <a:bodyPr wrap="square">
            <a:spAutoFit/>
          </a:bodyPr>
          <a:p>
            <a:pPr marL="0" indent="522605" algn="l" defTabSz="914400">
              <a:lnSpc>
                <a:spcPct val="150000"/>
              </a:lnSpc>
              <a:buClrTx/>
              <a:buSzTx/>
              <a:buFontTx/>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表</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1.2.2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开与关操作和台灯状态分析表</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graphicFrame>
        <p:nvGraphicFramePr>
          <p:cNvPr id="10" name="表格 9"/>
          <p:cNvGraphicFramePr/>
          <p:nvPr>
            <p:custDataLst>
              <p:tags r:id="rId4"/>
            </p:custDataLst>
          </p:nvPr>
        </p:nvGraphicFramePr>
        <p:xfrm>
          <a:off x="377190" y="2905760"/>
          <a:ext cx="10719435" cy="2924175"/>
        </p:xfrm>
        <a:graphic>
          <a:graphicData uri="http://schemas.openxmlformats.org/drawingml/2006/table">
            <a:tbl>
              <a:tblPr/>
              <a:tblGrid>
                <a:gridCol w="4150995"/>
                <a:gridCol w="4563745"/>
                <a:gridCol w="2004695"/>
              </a:tblGrid>
              <a:tr h="411480">
                <a:tc>
                  <a:txBody>
                    <a:bodyPr/>
                    <a:p>
                      <a:pPr marL="0" indent="522605" algn="ctr">
                        <a:lnSpc>
                          <a:spcPct val="150000"/>
                        </a:lnSpc>
                        <a:spcBef>
                          <a:spcPts val="500"/>
                        </a:spcBef>
                        <a:buClrTx/>
                        <a:buSzTx/>
                        <a:buFontTx/>
                      </a:pPr>
                      <a:r>
                        <a:rPr lang="zh-CN" altLang="en-US" sz="1800">
                          <a:solidFill>
                            <a:srgbClr val="231F20"/>
                          </a:solidFill>
                          <a:latin typeface="微软雅黑" panose="020B0503020204020204" charset="-122"/>
                          <a:ea typeface="微软雅黑" panose="020B0503020204020204" charset="-122"/>
                          <a:cs typeface="微软雅黑" panose="020B0503020204020204" charset="-122"/>
                        </a:rPr>
                        <a:t>台灯</a:t>
                      </a:r>
                      <a:endParaRPr lang="zh-CN" altLang="en-US" sz="180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8064A2"/>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8064A2"/>
                      </a:solidFill>
                      <a:prstDash val="solid"/>
                      <a:headEnd type="none" w="med" len="med"/>
                      <a:tailEnd type="none" w="med" len="med"/>
                    </a:lnB>
                    <a:solidFill>
                      <a:srgbClr val="E7E6E6"/>
                    </a:solidFill>
                  </a:tcPr>
                </a:tc>
                <a:tc>
                  <a:txBody>
                    <a:bodyPr/>
                    <a:p>
                      <a:pPr marL="0" indent="522605" algn="ctr">
                        <a:lnSpc>
                          <a:spcPct val="150000"/>
                        </a:lnSpc>
                        <a:spcBef>
                          <a:spcPts val="500"/>
                        </a:spcBef>
                        <a:buClrTx/>
                        <a:buSzTx/>
                        <a:buFontTx/>
                      </a:pPr>
                      <a:r>
                        <a:rPr lang="zh-CN" altLang="en-US" sz="1800">
                          <a:solidFill>
                            <a:srgbClr val="231F20"/>
                          </a:solidFill>
                          <a:latin typeface="微软雅黑" panose="020B0503020204020204" charset="-122"/>
                          <a:ea typeface="微软雅黑" panose="020B0503020204020204" charset="-122"/>
                          <a:cs typeface="微软雅黑" panose="020B0503020204020204" charset="-122"/>
                        </a:rPr>
                        <a:t>开与关操作</a:t>
                      </a:r>
                      <a:endParaRPr lang="zh-CN" altLang="en-US" sz="180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t" anchorCtr="0">
                    <a:lnL w="6350" cap="flat" cmpd="sng">
                      <a:solidFill>
                        <a:srgbClr val="8064A2"/>
                      </a:solidFill>
                      <a:prstDash val="solid"/>
                      <a:headEnd type="none" w="med" len="med"/>
                      <a:tailEnd type="none" w="med" len="med"/>
                    </a:lnL>
                    <a:lnR w="6350" cap="flat" cmpd="sng">
                      <a:solidFill>
                        <a:srgbClr val="8064A2"/>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8064A2"/>
                      </a:solidFill>
                      <a:prstDash val="solid"/>
                      <a:headEnd type="none" w="med" len="med"/>
                      <a:tailEnd type="none" w="med" len="med"/>
                    </a:lnB>
                    <a:solidFill>
                      <a:srgbClr val="E7E6E6"/>
                    </a:solidFill>
                  </a:tcPr>
                </a:tc>
                <a:tc>
                  <a:txBody>
                    <a:bodyPr/>
                    <a:p>
                      <a:pPr marL="0" indent="522605" algn="l">
                        <a:lnSpc>
                          <a:spcPct val="150000"/>
                        </a:lnSpc>
                        <a:spcBef>
                          <a:spcPts val="500"/>
                        </a:spcBef>
                        <a:buClrTx/>
                        <a:buSzTx/>
                        <a:buFontTx/>
                      </a:pPr>
                      <a:r>
                        <a:rPr lang="zh-CN" altLang="en-US" sz="1800">
                          <a:solidFill>
                            <a:srgbClr val="231F20"/>
                          </a:solidFill>
                          <a:latin typeface="微软雅黑" panose="020B0503020204020204" charset="-122"/>
                          <a:ea typeface="微软雅黑" panose="020B0503020204020204" charset="-122"/>
                          <a:cs typeface="微软雅黑" panose="020B0503020204020204" charset="-122"/>
                        </a:rPr>
                        <a:t>台灯状态</a:t>
                      </a:r>
                      <a:endParaRPr lang="zh-CN" altLang="en-US" sz="180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t" anchorCtr="0">
                    <a:lnL w="6350" cap="flat" cmpd="sng">
                      <a:solidFill>
                        <a:srgbClr val="8064A2"/>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8064A2"/>
                      </a:solidFill>
                      <a:prstDash val="solid"/>
                      <a:headEnd type="none" w="med" len="med"/>
                      <a:tailEnd type="none" w="med" len="med"/>
                    </a:lnB>
                    <a:solidFill>
                      <a:srgbClr val="E7E6E6"/>
                    </a:solidFill>
                  </a:tcPr>
                </a:tc>
              </a:tr>
              <a:tr h="411480">
                <a:tc rowSpan="2">
                  <a:txBody>
                    <a:bodyPr/>
                    <a:p>
                      <a:pPr marL="0" indent="522605" algn="l">
                        <a:lnSpc>
                          <a:spcPct val="150000"/>
                        </a:lnSpc>
                        <a:spcBef>
                          <a:spcPts val="500"/>
                        </a:spcBef>
                        <a:buClrTx/>
                        <a:buSzTx/>
                        <a:buFontTx/>
                      </a:pPr>
                      <a:r>
                        <a:rPr lang="zh-CN" altLang="en-US" sz="1800">
                          <a:solidFill>
                            <a:srgbClr val="231F20"/>
                          </a:solidFill>
                          <a:latin typeface="微软雅黑" panose="020B0503020204020204" charset="-122"/>
                          <a:ea typeface="微软雅黑" panose="020B0503020204020204" charset="-122"/>
                          <a:cs typeface="微软雅黑" panose="020B0503020204020204" charset="-122"/>
                        </a:rPr>
                        <a:t>按钮式台灯</a:t>
                      </a:r>
                      <a:endParaRPr lang="zh-CN" altLang="en-US" sz="180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8064A2"/>
                      </a:solidFill>
                      <a:prstDash val="solid"/>
                      <a:headEnd type="none" w="med" len="med"/>
                      <a:tailEnd type="none" w="med" len="med"/>
                    </a:lnR>
                    <a:lnT w="6350" cap="flat" cmpd="sng">
                      <a:solidFill>
                        <a:srgbClr val="8064A2"/>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522605" algn="l">
                        <a:lnSpc>
                          <a:spcPct val="150000"/>
                        </a:lnSpc>
                        <a:spcBef>
                          <a:spcPts val="500"/>
                        </a:spcBef>
                        <a:buClrTx/>
                        <a:buSzTx/>
                        <a:buFontTx/>
                      </a:pPr>
                      <a:r>
                        <a:rPr lang="zh-CN" altLang="en-US" sz="1800">
                          <a:solidFill>
                            <a:srgbClr val="231F20"/>
                          </a:solidFill>
                          <a:latin typeface="微软雅黑" panose="020B0503020204020204" charset="-122"/>
                          <a:ea typeface="微软雅黑" panose="020B0503020204020204" charset="-122"/>
                          <a:cs typeface="微软雅黑" panose="020B0503020204020204" charset="-122"/>
                        </a:rPr>
                        <a:t>按“开”</a:t>
                      </a:r>
                      <a:endParaRPr lang="zh-CN" altLang="en-US" sz="180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8064A2"/>
                      </a:solidFill>
                      <a:prstDash val="solid"/>
                      <a:headEnd type="none" w="med" len="med"/>
                      <a:tailEnd type="none" w="med" len="med"/>
                    </a:lnL>
                    <a:lnR w="6350" cap="flat" cmpd="sng">
                      <a:solidFill>
                        <a:srgbClr val="8064A2"/>
                      </a:solidFill>
                      <a:prstDash val="solid"/>
                      <a:headEnd type="none" w="med" len="med"/>
                      <a:tailEnd type="none" w="med" len="med"/>
                    </a:lnR>
                    <a:lnT w="6350" cap="flat" cmpd="sng">
                      <a:solidFill>
                        <a:srgbClr val="8064A2"/>
                      </a:solidFill>
                      <a:prstDash val="solid"/>
                      <a:headEnd type="none" w="med" len="med"/>
                      <a:tailEnd type="none" w="med" len="med"/>
                    </a:lnT>
                    <a:lnB w="6350" cap="flat" cmpd="sng">
                      <a:solidFill>
                        <a:srgbClr val="8064A2"/>
                      </a:solidFill>
                      <a:prstDash val="solid"/>
                      <a:headEnd type="none" w="med" len="med"/>
                      <a:tailEnd type="none" w="med" len="med"/>
                    </a:lnB>
                    <a:solidFill>
                      <a:srgbClr val="FFFFFF"/>
                    </a:solidFill>
                  </a:tcPr>
                </a:tc>
                <a:tc>
                  <a:txBody>
                    <a:bodyPr/>
                    <a:p>
                      <a:pPr marL="0" indent="522605" algn="l">
                        <a:lnSpc>
                          <a:spcPct val="150000"/>
                        </a:lnSpc>
                        <a:spcBef>
                          <a:spcPts val="500"/>
                        </a:spcBef>
                        <a:buClrTx/>
                        <a:buSzTx/>
                        <a:buFontTx/>
                      </a:pPr>
                      <a:r>
                        <a:rPr lang="zh-CN" altLang="en-US" sz="1800">
                          <a:solidFill>
                            <a:srgbClr val="231F20"/>
                          </a:solidFill>
                          <a:latin typeface="微软雅黑" panose="020B0503020204020204" charset="-122"/>
                          <a:ea typeface="微软雅黑" panose="020B0503020204020204" charset="-122"/>
                          <a:cs typeface="微软雅黑" panose="020B0503020204020204" charset="-122"/>
                        </a:rPr>
                        <a:t>亮</a:t>
                      </a:r>
                      <a:endParaRPr lang="zh-CN" altLang="en-US" sz="180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8064A2"/>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8064A2"/>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455295">
                <a:tc vMerge="1">
                  <a:tcPr>
                    <a:lnL w="6350" cap="flat" cmpd="sng">
                      <a:solidFill>
                        <a:srgbClr val="000008"/>
                      </a:solidFill>
                      <a:prstDash val="solid"/>
                      <a:headEnd type="none" w="med" len="med"/>
                      <a:tailEnd type="none" w="med" len="med"/>
                    </a:lnL>
                    <a:lnR w="6350" cap="flat" cmpd="sng">
                      <a:solidFill>
                        <a:srgbClr val="8064A2"/>
                      </a:solidFill>
                      <a:prstDash val="solid"/>
                      <a:headEnd type="none" w="med" len="med"/>
                      <a:tailEnd type="none" w="med" len="med"/>
                    </a:lnR>
                    <a:lnB w="6350" cap="flat" cmpd="sng">
                      <a:solidFill>
                        <a:srgbClr val="000008"/>
                      </a:solidFill>
                      <a:prstDash val="solid"/>
                      <a:headEnd type="none" w="med" len="med"/>
                      <a:tailEnd type="none" w="med" len="med"/>
                    </a:lnB>
                  </a:tcPr>
                </a:tc>
                <a:tc>
                  <a:txBody>
                    <a:bodyPr/>
                    <a:p>
                      <a:pPr marL="0" indent="522605" algn="l">
                        <a:lnSpc>
                          <a:spcPct val="150000"/>
                        </a:lnSpc>
                        <a:spcBef>
                          <a:spcPts val="500"/>
                        </a:spcBef>
                        <a:buClrTx/>
                        <a:buSzTx/>
                        <a:buFontTx/>
                      </a:pPr>
                      <a:r>
                        <a:rPr lang="zh-CN" altLang="en-US" sz="1800">
                          <a:solidFill>
                            <a:srgbClr val="231F20"/>
                          </a:solidFill>
                          <a:latin typeface="微软雅黑" panose="020B0503020204020204" charset="-122"/>
                          <a:ea typeface="微软雅黑" panose="020B0503020204020204" charset="-122"/>
                          <a:cs typeface="微软雅黑" panose="020B0503020204020204" charset="-122"/>
                        </a:rPr>
                        <a:t>按“关”</a:t>
                      </a:r>
                      <a:endParaRPr lang="zh-CN" altLang="en-US" sz="180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8064A2"/>
                      </a:solidFill>
                      <a:prstDash val="solid"/>
                      <a:headEnd type="none" w="med" len="med"/>
                      <a:tailEnd type="none" w="med" len="med"/>
                    </a:lnL>
                    <a:lnR w="6350" cap="flat" cmpd="sng">
                      <a:solidFill>
                        <a:srgbClr val="8064A2"/>
                      </a:solidFill>
                      <a:prstDash val="solid"/>
                      <a:headEnd type="none" w="med" len="med"/>
                      <a:tailEnd type="none" w="med" len="med"/>
                    </a:lnR>
                    <a:lnT w="6350" cap="flat" cmpd="sng">
                      <a:solidFill>
                        <a:srgbClr val="8064A2"/>
                      </a:solidFill>
                      <a:prstDash val="solid"/>
                      <a:headEnd type="none" w="med" len="med"/>
                      <a:tailEnd type="none" w="med" len="med"/>
                    </a:lnT>
                    <a:lnB w="6350" cap="flat" cmpd="sng">
                      <a:solidFill>
                        <a:srgbClr val="8064A2"/>
                      </a:solidFill>
                      <a:prstDash val="solid"/>
                      <a:headEnd type="none" w="med" len="med"/>
                      <a:tailEnd type="none" w="med" len="med"/>
                    </a:lnB>
                    <a:solidFill>
                      <a:srgbClr val="FFFFFF"/>
                    </a:solidFill>
                  </a:tcPr>
                </a:tc>
                <a:tc>
                  <a:txBody>
                    <a:bodyPr/>
                    <a:p>
                      <a:pPr marL="0" indent="522605" algn="l">
                        <a:lnSpc>
                          <a:spcPct val="150000"/>
                        </a:lnSpc>
                        <a:spcBef>
                          <a:spcPts val="500"/>
                        </a:spcBef>
                        <a:buClrTx/>
                        <a:buSzTx/>
                        <a:buFontTx/>
                      </a:pPr>
                      <a:r>
                        <a:rPr lang="zh-CN" altLang="en-US" sz="1800">
                          <a:solidFill>
                            <a:srgbClr val="231F20"/>
                          </a:solidFill>
                          <a:latin typeface="微软雅黑" panose="020B0503020204020204" charset="-122"/>
                          <a:ea typeface="微软雅黑" panose="020B0503020204020204" charset="-122"/>
                          <a:cs typeface="微软雅黑" panose="020B0503020204020204" charset="-122"/>
                        </a:rPr>
                        <a:t>不亮</a:t>
                      </a:r>
                      <a:endParaRPr lang="zh-CN" altLang="en-US" sz="180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8064A2"/>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411480">
                <a:tc rowSpan="2">
                  <a:txBody>
                    <a:bodyPr/>
                    <a:p>
                      <a:pPr marL="0" indent="522605" algn="l">
                        <a:lnSpc>
                          <a:spcPct val="150000"/>
                        </a:lnSpc>
                        <a:spcBef>
                          <a:spcPts val="500"/>
                        </a:spcBef>
                        <a:buClrTx/>
                        <a:buSzTx/>
                        <a:buFontTx/>
                      </a:pPr>
                      <a:r>
                        <a:rPr lang="zh-CN" altLang="en-US" sz="1800">
                          <a:solidFill>
                            <a:srgbClr val="231F20"/>
                          </a:solidFill>
                          <a:latin typeface="微软雅黑" panose="020B0503020204020204" charset="-122"/>
                          <a:ea typeface="微软雅黑" panose="020B0503020204020204" charset="-122"/>
                          <a:cs typeface="微软雅黑" panose="020B0503020204020204" charset="-122"/>
                        </a:rPr>
                        <a:t>☑旋钮□触摸式台灯</a:t>
                      </a:r>
                      <a:endParaRPr lang="zh-CN" altLang="en-US" sz="180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8064A2"/>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522605" algn="l">
                        <a:lnSpc>
                          <a:spcPct val="150000"/>
                        </a:lnSpc>
                        <a:buClrTx/>
                        <a:buSzTx/>
                        <a:buFontTx/>
                      </a:pPr>
                      <a:endParaRPr lang="zh-CN" altLang="en-US" sz="180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8064A2"/>
                      </a:solidFill>
                      <a:prstDash val="solid"/>
                      <a:headEnd type="none" w="med" len="med"/>
                      <a:tailEnd type="none" w="med" len="med"/>
                    </a:lnL>
                    <a:lnR w="6350" cap="flat" cmpd="sng">
                      <a:solidFill>
                        <a:srgbClr val="8064A2"/>
                      </a:solidFill>
                      <a:prstDash val="solid"/>
                      <a:headEnd type="none" w="med" len="med"/>
                      <a:tailEnd type="none" w="med" len="med"/>
                    </a:lnR>
                    <a:lnT w="6350" cap="flat" cmpd="sng">
                      <a:solidFill>
                        <a:srgbClr val="8064A2"/>
                      </a:solidFill>
                      <a:prstDash val="solid"/>
                      <a:headEnd type="none" w="med" len="med"/>
                      <a:tailEnd type="none" w="med" len="med"/>
                    </a:lnT>
                    <a:lnB w="6350" cap="flat" cmpd="sng">
                      <a:solidFill>
                        <a:srgbClr val="8064A2"/>
                      </a:solidFill>
                      <a:prstDash val="solid"/>
                      <a:headEnd type="none" w="med" len="med"/>
                      <a:tailEnd type="none" w="med" len="med"/>
                    </a:lnB>
                    <a:solidFill>
                      <a:srgbClr val="FFFFFF"/>
                    </a:solidFill>
                  </a:tcPr>
                </a:tc>
                <a:tc>
                  <a:txBody>
                    <a:bodyPr/>
                    <a:p>
                      <a:pPr marL="0" indent="522605" algn="l">
                        <a:lnSpc>
                          <a:spcPct val="150000"/>
                        </a:lnSpc>
                        <a:buClrTx/>
                        <a:buSzTx/>
                        <a:buFontTx/>
                      </a:pPr>
                      <a:endParaRPr lang="zh-CN" altLang="en-US" sz="180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8064A2"/>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411480">
                <a:tc vMerge="1">
                  <a:tcPr>
                    <a:lnL w="6350" cap="flat" cmpd="sng">
                      <a:solidFill>
                        <a:srgbClr val="000008"/>
                      </a:solidFill>
                      <a:prstDash val="solid"/>
                      <a:headEnd type="none" w="med" len="med"/>
                      <a:tailEnd type="none" w="med" len="med"/>
                    </a:lnL>
                    <a:lnR w="6350" cap="flat" cmpd="sng">
                      <a:solidFill>
                        <a:srgbClr val="8064A2"/>
                      </a:solidFill>
                      <a:prstDash val="solid"/>
                      <a:headEnd type="none" w="med" len="med"/>
                      <a:tailEnd type="none" w="med" len="med"/>
                    </a:lnR>
                    <a:lnB w="6350" cap="flat" cmpd="sng">
                      <a:solidFill>
                        <a:srgbClr val="000008"/>
                      </a:solidFill>
                      <a:prstDash val="solid"/>
                      <a:headEnd type="none" w="med" len="med"/>
                      <a:tailEnd type="none" w="med" len="med"/>
                    </a:lnB>
                  </a:tcPr>
                </a:tc>
                <a:tc>
                  <a:txBody>
                    <a:bodyPr/>
                    <a:p>
                      <a:pPr marL="0" indent="522605" algn="l">
                        <a:lnSpc>
                          <a:spcPct val="150000"/>
                        </a:lnSpc>
                        <a:buClrTx/>
                        <a:buSzTx/>
                        <a:buFontTx/>
                      </a:pPr>
                      <a:endParaRPr lang="zh-CN" altLang="en-US" sz="180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8064A2"/>
                      </a:solidFill>
                      <a:prstDash val="solid"/>
                      <a:headEnd type="none" w="med" len="med"/>
                      <a:tailEnd type="none" w="med" len="med"/>
                    </a:lnL>
                    <a:lnR w="6350" cap="flat" cmpd="sng">
                      <a:solidFill>
                        <a:srgbClr val="8064A2"/>
                      </a:solidFill>
                      <a:prstDash val="solid"/>
                      <a:headEnd type="none" w="med" len="med"/>
                      <a:tailEnd type="none" w="med" len="med"/>
                    </a:lnR>
                    <a:lnT w="6350" cap="flat" cmpd="sng">
                      <a:solidFill>
                        <a:srgbClr val="8064A2"/>
                      </a:solidFill>
                      <a:prstDash val="solid"/>
                      <a:headEnd type="none" w="med" len="med"/>
                      <a:tailEnd type="none" w="med" len="med"/>
                    </a:lnT>
                    <a:lnB w="6350" cap="flat" cmpd="sng">
                      <a:solidFill>
                        <a:srgbClr val="8064A2"/>
                      </a:solidFill>
                      <a:prstDash val="solid"/>
                      <a:headEnd type="none" w="med" len="med"/>
                      <a:tailEnd type="none" w="med" len="med"/>
                    </a:lnB>
                    <a:solidFill>
                      <a:srgbClr val="FFFFFF"/>
                    </a:solidFill>
                  </a:tcPr>
                </a:tc>
                <a:tc>
                  <a:txBody>
                    <a:bodyPr/>
                    <a:p>
                      <a:pPr marL="0" indent="522605" algn="l">
                        <a:lnSpc>
                          <a:spcPct val="150000"/>
                        </a:lnSpc>
                        <a:buClrTx/>
                        <a:buSzTx/>
                        <a:buFontTx/>
                      </a:pPr>
                      <a:endParaRPr lang="zh-CN" altLang="en-US" sz="180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8064A2"/>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411480">
                <a:tc rowSpan="2">
                  <a:txBody>
                    <a:bodyPr/>
                    <a:p>
                      <a:pPr marL="0" indent="522605" algn="l">
                        <a:lnSpc>
                          <a:spcPct val="150000"/>
                        </a:lnSpc>
                        <a:spcBef>
                          <a:spcPts val="500"/>
                        </a:spcBef>
                        <a:buClrTx/>
                        <a:buSzTx/>
                        <a:buFontTx/>
                      </a:pPr>
                      <a:r>
                        <a:rPr lang="zh-CN" altLang="en-US" sz="1800">
                          <a:solidFill>
                            <a:srgbClr val="231F20"/>
                          </a:solidFill>
                          <a:latin typeface="微软雅黑" panose="020B0503020204020204" charset="-122"/>
                          <a:ea typeface="微软雅黑" panose="020B0503020204020204" charset="-122"/>
                          <a:cs typeface="微软雅黑" panose="020B0503020204020204" charset="-122"/>
                        </a:rPr>
                        <a:t>□旋钮☑触摸式台灯</a:t>
                      </a:r>
                      <a:endParaRPr lang="zh-CN" altLang="en-US" sz="180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8064A2"/>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522605" algn="l">
                        <a:lnSpc>
                          <a:spcPct val="150000"/>
                        </a:lnSpc>
                        <a:buClrTx/>
                        <a:buSzTx/>
                        <a:buFontTx/>
                      </a:pPr>
                      <a:endParaRPr lang="zh-CN" altLang="en-US" sz="180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8064A2"/>
                      </a:solidFill>
                      <a:prstDash val="solid"/>
                      <a:headEnd type="none" w="med" len="med"/>
                      <a:tailEnd type="none" w="med" len="med"/>
                    </a:lnL>
                    <a:lnR w="6350" cap="flat" cmpd="sng">
                      <a:solidFill>
                        <a:srgbClr val="8064A2"/>
                      </a:solidFill>
                      <a:prstDash val="solid"/>
                      <a:headEnd type="none" w="med" len="med"/>
                      <a:tailEnd type="none" w="med" len="med"/>
                    </a:lnR>
                    <a:lnT w="6350" cap="flat" cmpd="sng">
                      <a:solidFill>
                        <a:srgbClr val="8064A2"/>
                      </a:solidFill>
                      <a:prstDash val="solid"/>
                      <a:headEnd type="none" w="med" len="med"/>
                      <a:tailEnd type="none" w="med" len="med"/>
                    </a:lnT>
                    <a:lnB w="6350" cap="flat" cmpd="sng">
                      <a:solidFill>
                        <a:srgbClr val="8064A2"/>
                      </a:solidFill>
                      <a:prstDash val="solid"/>
                      <a:headEnd type="none" w="med" len="med"/>
                      <a:tailEnd type="none" w="med" len="med"/>
                    </a:lnB>
                    <a:solidFill>
                      <a:srgbClr val="FFFFFF"/>
                    </a:solidFill>
                  </a:tcPr>
                </a:tc>
                <a:tc>
                  <a:txBody>
                    <a:bodyPr/>
                    <a:p>
                      <a:pPr marL="0" indent="522605" algn="l">
                        <a:lnSpc>
                          <a:spcPct val="150000"/>
                        </a:lnSpc>
                        <a:buClrTx/>
                        <a:buSzTx/>
                        <a:buFontTx/>
                      </a:pPr>
                      <a:endParaRPr lang="zh-CN" altLang="en-US" sz="180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8064A2"/>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411480">
                <a:tc vMerge="1">
                  <a:tcPr>
                    <a:lnL w="6350" cap="flat" cmpd="sng">
                      <a:solidFill>
                        <a:srgbClr val="000008"/>
                      </a:solidFill>
                      <a:prstDash val="solid"/>
                      <a:headEnd type="none" w="med" len="med"/>
                      <a:tailEnd type="none" w="med" len="med"/>
                    </a:lnL>
                    <a:lnR w="6350" cap="flat" cmpd="sng">
                      <a:solidFill>
                        <a:srgbClr val="8064A2"/>
                      </a:solidFill>
                      <a:prstDash val="solid"/>
                      <a:headEnd type="none" w="med" len="med"/>
                      <a:tailEnd type="none" w="med" len="med"/>
                    </a:lnR>
                    <a:lnB w="6350" cap="flat" cmpd="sng">
                      <a:solidFill>
                        <a:srgbClr val="000008"/>
                      </a:solidFill>
                      <a:prstDash val="solid"/>
                      <a:headEnd type="none" w="med" len="med"/>
                      <a:tailEnd type="none" w="med" len="med"/>
                    </a:lnB>
                  </a:tcPr>
                </a:tc>
                <a:tc>
                  <a:txBody>
                    <a:bodyPr/>
                    <a:p>
                      <a:pPr marL="0" indent="522605" algn="l">
                        <a:lnSpc>
                          <a:spcPct val="150000"/>
                        </a:lnSpc>
                        <a:buClrTx/>
                        <a:buSzTx/>
                        <a:buFontTx/>
                      </a:pPr>
                      <a:endParaRPr lang="zh-CN" altLang="en-US" sz="180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8064A2"/>
                      </a:solidFill>
                      <a:prstDash val="solid"/>
                      <a:headEnd type="none" w="med" len="med"/>
                      <a:tailEnd type="none" w="med" len="med"/>
                    </a:lnL>
                    <a:lnR w="6350" cap="flat" cmpd="sng">
                      <a:solidFill>
                        <a:srgbClr val="8064A2"/>
                      </a:solidFill>
                      <a:prstDash val="solid"/>
                      <a:headEnd type="none" w="med" len="med"/>
                      <a:tailEnd type="none" w="med" len="med"/>
                    </a:lnR>
                    <a:lnT w="6350" cap="flat" cmpd="sng">
                      <a:solidFill>
                        <a:srgbClr val="8064A2"/>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522605" algn="l">
                        <a:lnSpc>
                          <a:spcPct val="150000"/>
                        </a:lnSpc>
                        <a:buClrTx/>
                        <a:buSzTx/>
                        <a:buFontTx/>
                      </a:pPr>
                      <a:endParaRPr lang="zh-CN" altLang="en-US" sz="1800" i="0">
                        <a:solidFill>
                          <a:srgbClr val="231F2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8064A2"/>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00000" charset="-122"/>
                <a:ea typeface="思源黑体" panose="020B0500000000000000" charset="-122"/>
                <a:cs typeface="思源黑体" panose="020B0500000000000000" charset="-122"/>
                <a:sym typeface="思源黑体" panose="020B050000000000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01</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5" name="标题 4"/>
          <p:cNvSpPr>
            <a:spLocks noGrp="1"/>
          </p:cNvSpPr>
          <p:nvPr>
            <p:ph type="title"/>
          </p:nvPr>
        </p:nvSpPr>
        <p:spPr>
          <a:xfrm>
            <a:off x="1470025" y="283845"/>
            <a:ext cx="9626600" cy="544830"/>
          </a:xfrm>
        </p:spPr>
        <p:txBody>
          <a:bodyPr/>
          <a:lstStyle/>
          <a:p>
            <a:r>
              <a:rPr altLang="en-US" sz="2800" dirty="0">
                <a:sym typeface="+mn-ea"/>
              </a:rPr>
              <a:t>开关控制运行状态</a:t>
            </a:r>
            <a:endParaRPr lang="zh-CN" altLang="en-US" sz="2800" dirty="0"/>
          </a:p>
        </p:txBody>
      </p:sp>
      <p:sp>
        <p:nvSpPr>
          <p:cNvPr id="3" name="文本框 2"/>
          <p:cNvSpPr txBox="1"/>
          <p:nvPr/>
        </p:nvSpPr>
        <p:spPr>
          <a:xfrm>
            <a:off x="721995" y="1667510"/>
            <a:ext cx="10374630" cy="915670"/>
          </a:xfrm>
          <a:prstGeom prst="rect">
            <a:avLst/>
          </a:prstGeom>
        </p:spPr>
        <p:txBody>
          <a:bodyPr>
            <a:noAutofit/>
          </a:bodyPr>
          <a:p>
            <a:pPr indent="522605" algn="l">
              <a:lnSpc>
                <a:spcPct val="150000"/>
              </a:lnSpc>
              <a:buClrTx/>
              <a:buSzTx/>
              <a:buFontTx/>
            </a:pPr>
            <a:r>
              <a:rPr lang="en-US" altLang="zh-CN" sz="2000">
                <a:solidFill>
                  <a:srgbClr val="231F20"/>
                </a:solidFill>
                <a:latin typeface="微软雅黑" panose="020B0503020204020204" charset="-122"/>
                <a:ea typeface="微软雅黑" panose="020B0503020204020204" charset="-122"/>
                <a:cs typeface="微软雅黑" panose="020B0503020204020204" charset="-122"/>
              </a:rPr>
              <a:t>2.</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组内交流分享自己使用过的一些控制系统，通过开与关操作，它们会产生哪些状态。</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4" name="圆角矩形 3"/>
          <p:cNvSpPr/>
          <p:nvPr>
            <p:custDataLst>
              <p:tags r:id="rId2"/>
            </p:custDataLst>
          </p:nvPr>
        </p:nvSpPr>
        <p:spPr>
          <a:xfrm>
            <a:off x="1126490" y="1029970"/>
            <a:ext cx="1669415" cy="626745"/>
          </a:xfrm>
          <a:prstGeom prst="roundRect">
            <a:avLst>
              <a:gd name="adj" fmla="val 23979"/>
            </a:avLst>
          </a:prstGeom>
        </p:spPr>
        <p:style>
          <a:lnRef idx="2">
            <a:schemeClr val="lt1"/>
          </a:lnRef>
          <a:fillRef idx="1">
            <a:schemeClr val="accent1"/>
          </a:fillRef>
          <a:effectRef idx="1">
            <a:schemeClr val="accent1"/>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探索</a:t>
            </a:r>
            <a:endParaRPr lang="zh-CN" altLang="en-US" sz="2400" b="1">
              <a:latin typeface="微软雅黑" panose="020B0503020204020204" charset="-122"/>
              <a:ea typeface="微软雅黑" panose="020B0503020204020204" charset="-122"/>
            </a:endParaRPr>
          </a:p>
        </p:txBody>
      </p:sp>
      <p:sp>
        <p:nvSpPr>
          <p:cNvPr id="6" name="圆角矩形 5"/>
          <p:cNvSpPr/>
          <p:nvPr>
            <p:custDataLst>
              <p:tags r:id="rId3"/>
            </p:custDataLst>
          </p:nvPr>
        </p:nvSpPr>
        <p:spPr>
          <a:xfrm>
            <a:off x="190500" y="1054100"/>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P13</a:t>
            </a:r>
            <a:endParaRPr lang="en-US" altLang="zh-CN" sz="2400" b="1">
              <a:solidFill>
                <a:schemeClr val="accent2"/>
              </a:solidFill>
            </a:endParaRPr>
          </a:p>
        </p:txBody>
      </p:sp>
      <p:pic>
        <p:nvPicPr>
          <p:cNvPr id="8" name="图片 7"/>
          <p:cNvPicPr>
            <a:picLocks noChangeAspect="1"/>
          </p:cNvPicPr>
          <p:nvPr/>
        </p:nvPicPr>
        <p:blipFill>
          <a:blip r:embed="rId4"/>
          <a:stretch>
            <a:fillRect/>
          </a:stretch>
        </p:blipFill>
        <p:spPr>
          <a:xfrm>
            <a:off x="1887220" y="2343150"/>
            <a:ext cx="2190750" cy="282765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665480"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00000" charset="-122"/>
                <a:ea typeface="思源黑体" panose="020B0500000000000000" charset="-122"/>
                <a:cs typeface="思源黑体" panose="020B0500000000000000" charset="-122"/>
                <a:sym typeface="思源黑体" panose="020B0500000000000000" charset="-122"/>
              </a:defRPr>
            </a:lvl1pPr>
          </a:lstStyle>
          <a:p>
            <a:r>
              <a:rPr lang="en-US" sz="3600" dirty="0">
                <a:solidFill>
                  <a:schemeClr val="bg1"/>
                </a:solidFill>
                <a:uFillTx/>
                <a:latin typeface="Microsoft YaHei UI" panose="020B0503020204020204" pitchFamily="34" charset="-122"/>
                <a:ea typeface="Microsoft YaHei UI" panose="020B0503020204020204" pitchFamily="34" charset="-122"/>
              </a:rPr>
              <a:t>01</a:t>
            </a:r>
            <a:endParaRPr 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5" name="标题 4"/>
          <p:cNvSpPr>
            <a:spLocks noGrp="1"/>
          </p:cNvSpPr>
          <p:nvPr>
            <p:ph type="title"/>
          </p:nvPr>
        </p:nvSpPr>
        <p:spPr>
          <a:xfrm>
            <a:off x="1470025" y="283845"/>
            <a:ext cx="9626600" cy="544830"/>
          </a:xfrm>
        </p:spPr>
        <p:txBody>
          <a:bodyPr/>
          <a:lstStyle/>
          <a:p>
            <a:r>
              <a:rPr altLang="en-US" sz="2800" dirty="0">
                <a:sym typeface="+mn-ea"/>
              </a:rPr>
              <a:t>开关控制运行状态</a:t>
            </a:r>
            <a:endParaRPr lang="zh-CN" altLang="en-US" sz="2800" dirty="0"/>
          </a:p>
        </p:txBody>
      </p:sp>
      <p:sp>
        <p:nvSpPr>
          <p:cNvPr id="3" name="文本框 2"/>
          <p:cNvSpPr txBox="1"/>
          <p:nvPr/>
        </p:nvSpPr>
        <p:spPr>
          <a:xfrm>
            <a:off x="721995" y="1667510"/>
            <a:ext cx="10374630" cy="915670"/>
          </a:xfrm>
          <a:prstGeom prst="rect">
            <a:avLst/>
          </a:prstGeom>
        </p:spPr>
        <p:txBody>
          <a:bodyPr>
            <a:noAutofit/>
          </a:bodyPr>
          <a:p>
            <a:pPr indent="522605" algn="l">
              <a:lnSpc>
                <a:spcPct val="150000"/>
              </a:lnSpc>
              <a:buClrTx/>
              <a:buSzTx/>
              <a:buFontTx/>
            </a:pPr>
            <a:r>
              <a:rPr lang="en-US" altLang="zh-CN" sz="2000">
                <a:solidFill>
                  <a:srgbClr val="231F20"/>
                </a:solidFill>
                <a:latin typeface="微软雅黑" panose="020B0503020204020204" charset="-122"/>
                <a:ea typeface="微软雅黑" panose="020B0503020204020204" charset="-122"/>
                <a:cs typeface="微软雅黑" panose="020B0503020204020204" charset="-122"/>
              </a:rPr>
              <a:t>3.</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你知道可以用什么算法结构来实现开与关吗？请绘制通过开与关操作控制台灯状态发生变化的流程图。</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4" name="圆角矩形 3"/>
          <p:cNvSpPr/>
          <p:nvPr>
            <p:custDataLst>
              <p:tags r:id="rId2"/>
            </p:custDataLst>
          </p:nvPr>
        </p:nvSpPr>
        <p:spPr>
          <a:xfrm>
            <a:off x="1126490" y="1029970"/>
            <a:ext cx="1669415" cy="626745"/>
          </a:xfrm>
          <a:prstGeom prst="roundRect">
            <a:avLst>
              <a:gd name="adj" fmla="val 23979"/>
            </a:avLst>
          </a:prstGeom>
        </p:spPr>
        <p:style>
          <a:lnRef idx="2">
            <a:schemeClr val="lt1"/>
          </a:lnRef>
          <a:fillRef idx="1">
            <a:schemeClr val="accent1"/>
          </a:fillRef>
          <a:effectRef idx="1">
            <a:schemeClr val="accent1"/>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探索</a:t>
            </a:r>
            <a:endParaRPr lang="zh-CN" altLang="en-US" sz="2400" b="1">
              <a:latin typeface="微软雅黑" panose="020B0503020204020204" charset="-122"/>
              <a:ea typeface="微软雅黑" panose="020B0503020204020204" charset="-122"/>
            </a:endParaRPr>
          </a:p>
        </p:txBody>
      </p:sp>
      <p:sp>
        <p:nvSpPr>
          <p:cNvPr id="6" name="圆角矩形 5"/>
          <p:cNvSpPr/>
          <p:nvPr>
            <p:custDataLst>
              <p:tags r:id="rId3"/>
            </p:custDataLst>
          </p:nvPr>
        </p:nvSpPr>
        <p:spPr>
          <a:xfrm>
            <a:off x="190500" y="1054100"/>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P13</a:t>
            </a:r>
            <a:endParaRPr lang="en-US" altLang="zh-CN" sz="2400" b="1">
              <a:solidFill>
                <a:schemeClr val="accent2"/>
              </a:solidFill>
            </a:endParaRPr>
          </a:p>
        </p:txBody>
      </p:sp>
      <p:pic>
        <p:nvPicPr>
          <p:cNvPr id="8" name="图片 7"/>
          <p:cNvPicPr>
            <a:picLocks noChangeAspect="1"/>
          </p:cNvPicPr>
          <p:nvPr/>
        </p:nvPicPr>
        <p:blipFill>
          <a:blip r:embed="rId4"/>
          <a:stretch>
            <a:fillRect/>
          </a:stretch>
        </p:blipFill>
        <p:spPr>
          <a:xfrm>
            <a:off x="3315970" y="2457450"/>
            <a:ext cx="2190750" cy="2827655"/>
          </a:xfrm>
          <a:prstGeom prst="rect">
            <a:avLst/>
          </a:prstGeom>
        </p:spPr>
      </p:pic>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17.xml><?xml version="1.0" encoding="utf-8"?>
<p:tagLst xmlns:p="http://schemas.openxmlformats.org/presentationml/2006/main">
  <p:tag name="KSO_WM_DIAGRAM_VIRTUALLY_FRAME" val="{&quot;height&quot;:311.8,&quot;left&quot;:83.9,&quot;top&quot;:143.4,&quot;width&quot;:797.1}"/>
</p:tagLst>
</file>

<file path=ppt/tags/tag18.xml><?xml version="1.0" encoding="utf-8"?>
<p:tagLst xmlns:p="http://schemas.openxmlformats.org/presentationml/2006/main">
  <p:tag name="KSO_WM_DIAGRAM_VIRTUALLY_FRAME" val="{&quot;height&quot;:311.8,&quot;left&quot;:83.9,&quot;top&quot;:143.4,&quot;width&quot;:797.1}"/>
</p:tagLst>
</file>

<file path=ppt/tags/tag19.xml><?xml version="1.0" encoding="utf-8"?>
<p:tagLst xmlns:p="http://schemas.openxmlformats.org/presentationml/2006/main">
  <p:tag name="KSO_WM_DIAGRAM_VIRTUALLY_FRAME" val="{&quot;height&quot;:311.8,&quot;left&quot;:83.9,&quot;top&quot;:143.4,&quot;width&quot;:797.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DIAGRAM_VIRTUALLY_FRAME" val="{&quot;height&quot;:311.8,&quot;left&quot;:83.9,&quot;top&quot;:143.4,&quot;width&quot;:797.1}"/>
</p:tagLst>
</file>

<file path=ppt/tags/tag21.xml><?xml version="1.0" encoding="utf-8"?>
<p:tagLst xmlns:p="http://schemas.openxmlformats.org/presentationml/2006/main">
  <p:tag name="KSO_WM_DIAGRAM_VIRTUALLY_FRAME" val="{&quot;height&quot;:311.8,&quot;left&quot;:83.9,&quot;top&quot;:143.4,&quot;width&quot;:797.1}"/>
</p:tagLst>
</file>

<file path=ppt/tags/tag22.xml><?xml version="1.0" encoding="utf-8"?>
<p:tagLst xmlns:p="http://schemas.openxmlformats.org/presentationml/2006/main">
  <p:tag name="KSO_WM_DIAGRAM_VIRTUALLY_FRAME" val="{&quot;height&quot;:311.8,&quot;left&quot;:83.9,&quot;top&quot;:143.4,&quot;width&quot;:797.1}"/>
</p:tagLst>
</file>

<file path=ppt/tags/tag23.xml><?xml version="1.0" encoding="utf-8"?>
<p:tagLst xmlns:p="http://schemas.openxmlformats.org/presentationml/2006/main">
  <p:tag name="KSO_WM_DIAGRAM_VIRTUALLY_FRAME" val="{&quot;height&quot;:311.8,&quot;left&quot;:83.9,&quot;top&quot;:143.4,&quot;width&quot;:797.1}"/>
</p:tagLst>
</file>

<file path=ppt/tags/tag24.xml><?xml version="1.0" encoding="utf-8"?>
<p:tagLst xmlns:p="http://schemas.openxmlformats.org/presentationml/2006/main">
  <p:tag name="KSO_WM_DIAGRAM_VIRTUALLY_FRAME" val="{&quot;height&quot;:311.8,&quot;left&quot;:83.9,&quot;top&quot;:143.4,&quot;width&quot;:797.1}"/>
</p:tagLst>
</file>

<file path=ppt/tags/tag25.xml><?xml version="1.0" encoding="utf-8"?>
<p:tagLst xmlns:p="http://schemas.openxmlformats.org/presentationml/2006/main">
  <p:tag name="KSO_WM_DIAGRAM_VIRTUALLY_FRAME" val="{&quot;height&quot;:311.8,&quot;left&quot;:83.9,&quot;top&quot;:143.4,&quot;width&quot;:797.1}"/>
</p:tagLst>
</file>

<file path=ppt/tags/tag26.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27.xml><?xml version="1.0" encoding="utf-8"?>
<p:tagLst xmlns:p="http://schemas.openxmlformats.org/presentationml/2006/main">
  <p:tag name="KSO_WM_DIAGRAM_VIRTUALLY_FRAME" val="{&quot;height&quot;:184.1750061035156,&quot;left&quot;:49.325,&quot;top&quot;:81.17499389648438,&quot;width&quot;:969.525}"/>
</p:tagLst>
</file>

<file path=ppt/tags/tag28.xml><?xml version="1.0" encoding="utf-8"?>
<p:tagLst xmlns:p="http://schemas.openxmlformats.org/presentationml/2006/main">
  <p:tag name="KSO_WM_DIAGRAM_VIRTUALLY_FRAME" val="{&quot;height&quot;:184.1750061035156,&quot;left&quot;:49.325,&quot;top&quot;:81.17499389648438,&quot;width&quot;:969.525}"/>
</p:tagLst>
</file>

<file path=ppt/tags/tag29.xml><?xml version="1.0" encoding="utf-8"?>
<p:tagLst xmlns:p="http://schemas.openxmlformats.org/presentationml/2006/main">
  <p:tag name="KSO_WM_DIAGRAM_VIRTUALLY_FRAME" val="{&quot;height&quot;:184.1750061035156,&quot;left&quot;:49.325,&quot;top&quot;:81.17499389648438,&quot;width&quot;:969.525}"/>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DIAGRAM_VIRTUALLY_FRAME" val="{&quot;height&quot;:184.1750061035156,&quot;left&quot;:49.325,&quot;top&quot;:81.17499389648438,&quot;width&quot;:969.525}"/>
</p:tagLst>
</file>

<file path=ppt/tags/tag31.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32.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TABLE_ENDDRAG_ORIGIN_RECT" val="844*224"/>
  <p:tag name="TABLE_ENDDRAG_RECT" val="29*216*844*224"/>
</p:tagLst>
</file>

<file path=ppt/tags/tag36.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43.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44.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45.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TABLE_ENDDRAG_ORIGIN_RECT" val="936*191"/>
  <p:tag name="TABLE_ENDDRAG_RECT" val="15*232*936*191"/>
</p:tagLst>
</file>

<file path=ppt/tags/tag52.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53.xml><?xml version="1.0" encoding="utf-8"?>
<p:tagLst xmlns:p="http://schemas.openxmlformats.org/presentationml/2006/main">
  <p:tag name="TABLE_ENDDRAG_ORIGIN_RECT" val="616*91"/>
  <p:tag name="TABLE_ENDDRAG_RECT" val="294*208*616*91"/>
</p:tagLst>
</file>

<file path=ppt/tags/tag54.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resource_record_key" val="{&quot;29&quot;:[50000283]}"/>
  <p:tag name="commondata" val="eyJoZGlkIjoiYWIwOGQyOWZlNTQ2N2FkNGQ1N2E3ZDM3ZDYyZTBjNDcifQ=="/>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
</p:tagLst>
</file>

<file path=ppt/tags/tag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1869</Words>
  <Application>WPS 演示</Application>
  <PresentationFormat>自定义</PresentationFormat>
  <Paragraphs>283</Paragraphs>
  <Slides>18</Slides>
  <Notes>1</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18</vt:i4>
      </vt:variant>
    </vt:vector>
  </HeadingPairs>
  <TitlesOfParts>
    <vt:vector size="36" baseType="lpstr">
      <vt:lpstr>Arial</vt:lpstr>
      <vt:lpstr>宋体</vt:lpstr>
      <vt:lpstr>Wingdings</vt:lpstr>
      <vt:lpstr>微软雅黑</vt:lpstr>
      <vt:lpstr>Microsoft YaHei Regular</vt:lpstr>
      <vt:lpstr>思源黑体 Medium</vt:lpstr>
      <vt:lpstr>黑体</vt:lpstr>
      <vt:lpstr>Microsoft YaHei Bold</vt:lpstr>
      <vt:lpstr>思源黑体</vt:lpstr>
      <vt:lpstr>方正楷体_GB2312</vt:lpstr>
      <vt:lpstr>Wingdings</vt:lpstr>
      <vt:lpstr>FZShuSong-Z01</vt:lpstr>
      <vt:lpstr>Segment7</vt:lpstr>
      <vt:lpstr>方正楷体_GBK</vt:lpstr>
      <vt:lpstr>Microsoft YaHei UI</vt:lpstr>
      <vt:lpstr>Arial Unicode MS</vt:lpstr>
      <vt:lpstr>Calibri</vt:lpstr>
      <vt:lpstr>Office 主题​​</vt:lpstr>
      <vt:lpstr>第2课 揭秘开关的作用</vt:lpstr>
      <vt:lpstr>第2课  揭秘开关的作用</vt:lpstr>
      <vt:lpstr>第2课  揭秘开关的作用</vt:lpstr>
      <vt:lpstr>PowerPoint 演示文稿</vt:lpstr>
      <vt:lpstr>开关控制运行状态</vt:lpstr>
      <vt:lpstr>开关控制运行状态</vt:lpstr>
      <vt:lpstr>开关控制运行状态</vt:lpstr>
      <vt:lpstr>开关控制运行状态</vt:lpstr>
      <vt:lpstr>开关控制运行状态</vt:lpstr>
      <vt:lpstr>分析交通信号灯的三种状态及其切换</vt:lpstr>
      <vt:lpstr>分析交通信号灯的三种状态及其切换</vt:lpstr>
      <vt:lpstr>分析交通信号灯的三种状态及其切换</vt:lpstr>
      <vt:lpstr>身边的公共服务设备</vt:lpstr>
      <vt:lpstr>身边的公共服务设备</vt:lpstr>
      <vt:lpstr>编程实现交通灯控制</vt:lpstr>
      <vt:lpstr>编程实现交通灯控制</vt:lpstr>
      <vt:lpstr>第2课  解密开关的作用</vt:lpstr>
      <vt:lpstr>谢谢大家</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lilu</dc:creator>
  <cp:lastModifiedBy>dt</cp:lastModifiedBy>
  <cp:revision>144</cp:revision>
  <dcterms:created xsi:type="dcterms:W3CDTF">2023-12-27T01:51:00Z</dcterms:created>
  <dcterms:modified xsi:type="dcterms:W3CDTF">2025-09-05T06:23:00Z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24BF97C9FD14453D8512E3E090934F40_13</vt:lpwstr>
  </property>
</Properties>
</file>